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28_655A533E.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35"/>
  </p:notesMasterIdLst>
  <p:sldIdLst>
    <p:sldId id="296" r:id="rId2"/>
    <p:sldId id="327" r:id="rId3"/>
    <p:sldId id="297" r:id="rId4"/>
    <p:sldId id="298" r:id="rId5"/>
    <p:sldId id="299" r:id="rId6"/>
    <p:sldId id="300" r:id="rId7"/>
    <p:sldId id="301" r:id="rId8"/>
    <p:sldId id="302" r:id="rId9"/>
    <p:sldId id="303" r:id="rId10"/>
    <p:sldId id="326" r:id="rId11"/>
    <p:sldId id="306" r:id="rId12"/>
    <p:sldId id="307" r:id="rId13"/>
    <p:sldId id="308" r:id="rId14"/>
    <p:sldId id="328" r:id="rId15"/>
    <p:sldId id="309" r:id="rId16"/>
    <p:sldId id="329" r:id="rId17"/>
    <p:sldId id="310" r:id="rId18"/>
    <p:sldId id="332" r:id="rId19"/>
    <p:sldId id="333" r:id="rId20"/>
    <p:sldId id="313" r:id="rId21"/>
    <p:sldId id="312" r:id="rId22"/>
    <p:sldId id="314" r:id="rId23"/>
    <p:sldId id="336" r:id="rId24"/>
    <p:sldId id="316" r:id="rId25"/>
    <p:sldId id="317" r:id="rId26"/>
    <p:sldId id="335" r:id="rId27"/>
    <p:sldId id="319" r:id="rId28"/>
    <p:sldId id="320" r:id="rId29"/>
    <p:sldId id="321" r:id="rId30"/>
    <p:sldId id="325" r:id="rId31"/>
    <p:sldId id="322" r:id="rId32"/>
    <p:sldId id="323" r:id="rId33"/>
    <p:sldId id="324" r:id="rId34"/>
  </p:sldIdLst>
  <p:sldSz cx="9144000" cy="6858000" type="screen4x3"/>
  <p:notesSz cx="7315200" cy="9601200"/>
  <p:embeddedFontLst>
    <p:embeddedFont>
      <p:font typeface="Calibri" panose="020F0502020204030204" pitchFamily="34" charset="0"/>
      <p:regular r:id="rId36"/>
      <p:bold r:id="rId37"/>
      <p:italic r:id="rId38"/>
      <p:boldItalic r:id="rId39"/>
    </p:embeddedFont>
    <p:embeddedFont>
      <p:font typeface="Gill Sans MT" panose="020B0502020104020203" pitchFamily="34"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D5B"/>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EB895-149A-4E36-8700-6D836E9681B0}" v="405" dt="2023-11-21T20:56:05.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0344" autoAdjust="0"/>
  </p:normalViewPr>
  <p:slideViewPr>
    <p:cSldViewPr snapToGrid="0">
      <p:cViewPr>
        <p:scale>
          <a:sx n="57" d="100"/>
          <a:sy n="57" d="100"/>
        </p:scale>
        <p:origin x="1155" y="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4" d="100"/>
          <a:sy n="74" d="100"/>
        </p:scale>
        <p:origin x="2804"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s>
</file>

<file path=ppt/comments/modernComment_128_655A533E.xml><?xml version="1.0" encoding="utf-8"?>
<p188:cmLst xmlns:a="http://schemas.openxmlformats.org/drawingml/2006/main" xmlns:r="http://schemas.openxmlformats.org/officeDocument/2006/relationships" xmlns:p188="http://schemas.microsoft.com/office/powerpoint/2018/8/main">
  <p188:cm id="{79177D95-D4BA-4A5C-A5BA-319B8F51B434}" authorId="{00000000-0000-0000-0000-000000000000}" status="resolved" created="2023-11-16T14:40:14.174" complete="100000">
    <ac:txMkLst xmlns:ac="http://schemas.microsoft.com/office/drawing/2013/main/command">
      <pc:docMk xmlns:pc="http://schemas.microsoft.com/office/powerpoint/2013/main/command"/>
      <pc:sldMk xmlns:pc="http://schemas.microsoft.com/office/powerpoint/2013/main/command" cId="1700418366" sldId="296"/>
      <ac:spMk id="7" creationId="{00000000-0000-0000-0000-000000000000}"/>
      <ac:txMk cp="26" len="37">
        <ac:context len="85" hash="205181527"/>
      </ac:txMk>
    </ac:txMkLst>
    <p188:pos x="4571211" y="632059"/>
    <p188:txBody>
      <a:bodyPr/>
      <a:lstStyle/>
      <a:p>
        <a:r>
          <a:rPr lang="en-US"/>
          <a:t>Updated name of DMMR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06468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160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“In the name of these refugees, aid all refugees,” depicting the Holy Family - Jesus and his parents - fleeing to Egypt to escape the persecution of King Herod, which is found in the Gospel of Matthew, chapter 2. It became a rallying cry across the church. Parishes and dioceses all across the country joined the effort, speaking out on behalf Jewish refugees and others displaced by the Nazis.</a:t>
            </a:r>
          </a:p>
          <a:p>
            <a:endParaRPr lang="en-US" sz="1300" dirty="0"/>
          </a:p>
          <a:p>
            <a:pPr defTabSz="966612">
              <a:defRPr/>
            </a:pPr>
            <a:r>
              <a:rPr lang="en-US" sz="1300" dirty="0"/>
              <a:t>[same slide – click space bar/mouse again and let play] Decades later, out of these efforts, Episcopal Migration Ministries, the Church’s ministry of refugee resettlement and welcome, was born. Today, Episcopal Migration Ministries is both one of the ten national refugee resettlement agencies that works in public-private partnership with the government to resettle refugees, as well as a growing ministry of The Episcopal Church focused on the refugee welcoming movement. </a:t>
            </a:r>
          </a:p>
          <a:p>
            <a:endParaRPr lang="en-US" dirty="0"/>
          </a:p>
        </p:txBody>
      </p:sp>
    </p:spTree>
    <p:extLst>
      <p:ext uri="{BB962C8B-B14F-4D97-AF65-F5344CB8AC3E}">
        <p14:creationId xmlns:p14="http://schemas.microsoft.com/office/powerpoint/2010/main" val="138027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455F7C"/>
                </a:solidFill>
                <a:effectLst/>
                <a:latin typeface="Open Sans" panose="020B0606030504020204" pitchFamily="34" charset="0"/>
              </a:rPr>
              <a:t> Since the 1950s, the number of forcibly displaced persons recognized by the United Nations has increased drastically; from around 2.1 million international refugees in 1951 to some 110 million displaced persons in total in 2023. </a:t>
            </a:r>
          </a:p>
          <a:p>
            <a:pPr algn="l" fontAlgn="base"/>
            <a:r>
              <a:rPr lang="en-US" b="0" i="0" dirty="0">
                <a:solidFill>
                  <a:srgbClr val="455F7C"/>
                </a:solidFill>
                <a:effectLst/>
                <a:latin typeface="Open Sans" panose="020B0606030504020204" pitchFamily="34" charset="0"/>
              </a:rPr>
              <a:t>The United Nations High Commissioner for Refugees (UNHCR) was founded in 1950 to deal with the large number of displaced persons in Europe in the aftermath of the Second World War. Since then, the scale and geographical scope of its operations has broadened significantly, as it works to provide humanitarian aid, logistical support, and long-term solutions to crises across the globe. Alongside the UNHCR, the United Nations Relief and Works Agency (UNRWA) was established in 1949 to provide similar assistance programs for Palestinian refugees and their descendants, and it is currently operational in Jordan, Lebanon, Syria, and Palestine. </a:t>
            </a:r>
            <a:endParaRPr lang="en-US" dirty="0"/>
          </a:p>
        </p:txBody>
      </p:sp>
    </p:spTree>
    <p:extLst>
      <p:ext uri="{BB962C8B-B14F-4D97-AF65-F5344CB8AC3E}">
        <p14:creationId xmlns:p14="http://schemas.microsoft.com/office/powerpoint/2010/main" val="213592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word refugee has a particular and important definition in international law, coming out of the 1951 Geneva Convention and Protocols relating to the Status of Refugees, instruments that arose during the refugee crisis caused by WWII.</a:t>
            </a:r>
          </a:p>
          <a:p>
            <a:r>
              <a:rPr lang="en-US" sz="1300" dirty="0"/>
              <a:t>I’ll read the Convention definition, and then we’ll break it down.</a:t>
            </a:r>
            <a:r>
              <a:rPr lang="en-US" sz="1300" b="1" dirty="0"/>
              <a:t> </a:t>
            </a:r>
            <a:r>
              <a:rPr lang="en-US" sz="1300" dirty="0"/>
              <a:t> A “Refugee” is an individual who:</a:t>
            </a:r>
          </a:p>
          <a:p>
            <a:r>
              <a:rPr lang="en-US" sz="1300" i="1" dirty="0"/>
              <a:t>“...owing to well-founded fear of being persecuted for reasons of race, religion, nationality, membership of a particular social group or political opinion, is outside the country of his nationality and is unable or, owing to such fear, is unwilling to avail himself of the protection of that country</a:t>
            </a:r>
            <a:r>
              <a:rPr lang="en-US" sz="1300" b="1" i="1" dirty="0"/>
              <a:t>...]</a:t>
            </a:r>
            <a:r>
              <a:rPr lang="en-US" sz="1300" b="1" i="1" u="sng" dirty="0"/>
              <a:t> </a:t>
            </a:r>
            <a:endParaRPr lang="en-US" sz="1300" dirty="0"/>
          </a:p>
          <a:p>
            <a:endParaRPr lang="en-US" dirty="0"/>
          </a:p>
          <a:p>
            <a:endParaRPr lang="en-US" dirty="0"/>
          </a:p>
        </p:txBody>
      </p:sp>
    </p:spTree>
    <p:extLst>
      <p:ext uri="{BB962C8B-B14F-4D97-AF65-F5344CB8AC3E}">
        <p14:creationId xmlns:p14="http://schemas.microsoft.com/office/powerpoint/2010/main" val="207777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Refugees are those who were forced to flee across an international border to seek protection in another country, because their governments are unwilling or unable to protect them. Before these individuals receive official refugee status, they are known as asylum-seekers. They have left their country of origin and are seeking safety – asylum – in another country.</a:t>
            </a:r>
          </a:p>
          <a:p>
            <a:pPr fontAlgn="base"/>
            <a:endParaRPr lang="en-US" sz="1300" dirty="0"/>
          </a:p>
          <a:p>
            <a:pPr fontAlgn="base"/>
            <a:r>
              <a:rPr lang="en-US" sz="1300" dirty="0"/>
              <a:t>War, conflict, and persecution displaces many millions more than those who are able to cross a border. The United Nations estimates that among the </a:t>
            </a:r>
            <a:r>
              <a:rPr lang="en-US" sz="1300" dirty="0">
                <a:solidFill>
                  <a:srgbClr val="FF0000"/>
                </a:solidFill>
              </a:rPr>
              <a:t>110</a:t>
            </a:r>
            <a:r>
              <a:rPr lang="en-US" sz="1300" dirty="0"/>
              <a:t> million people displaced worldwide today, about one third are refugees, and about 5% are asylum seekers. The remainder are those who are displaced within the borders of their own country. They are known, in international law, as internally displaced persons (IDP’s), and are often in far more vulnerable and dangerous situations than refugees.</a:t>
            </a:r>
          </a:p>
        </p:txBody>
      </p:sp>
    </p:spTree>
    <p:extLst>
      <p:ext uri="{BB962C8B-B14F-4D97-AF65-F5344CB8AC3E}">
        <p14:creationId xmlns:p14="http://schemas.microsoft.com/office/powerpoint/2010/main" val="3009929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In addition to refugees, asylum-seekers and internally displaced persons (IDPs), the UNHCR recognizes and tries to assist other categories of forcibly displaced people, such as the over 5 million who have fled from Venezuela to Colombia and other countries, due to political strife, human rights abuses and extreme poverty. The figure of 110 million forcibly displaced people in the world in mid-2023 reflects what is known about all four of these categories. These figures do not include the millions of people displaced from their homes in Gaza in the on-going war between Israel and Hamas. For various reasons, Palestinian refugees are counted and served separately, under the mandate of the U.N.R.W.A. (United Nations Relief and Works Agency for Palestine Refugees in the Near East). Suffice it to say that the number of people forcibly displaced from their homes due to conflict, persecution, climate change, and/or other factors continues to grow.</a:t>
            </a:r>
          </a:p>
        </p:txBody>
      </p:sp>
    </p:spTree>
    <p:extLst>
      <p:ext uri="{BB962C8B-B14F-4D97-AF65-F5344CB8AC3E}">
        <p14:creationId xmlns:p14="http://schemas.microsoft.com/office/powerpoint/2010/main" val="3429659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way to look at the increases in the numbers of forcibly displaced people, from 2009 until June 2023. There have been increases in all categories of displaced persons over the past dozen or so years, including IDPs, asylum seekers, refugees, and other people in need of international protection.</a:t>
            </a:r>
          </a:p>
        </p:txBody>
      </p:sp>
    </p:spTree>
    <p:extLst>
      <p:ext uri="{BB962C8B-B14F-4D97-AF65-F5344CB8AC3E}">
        <p14:creationId xmlns:p14="http://schemas.microsoft.com/office/powerpoint/2010/main" val="3484065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Thinking about this global displacement crisis, we need to look closer to understand which countries produce refugees and other forcibly displaced people, which countries host displaced people (often on a temporary basis), and which countries allow refugees to resettle permanently. You may be surprised to learn which countries play some of these roles.</a:t>
            </a:r>
            <a:endParaRPr lang="en-US" dirty="0"/>
          </a:p>
        </p:txBody>
      </p:sp>
    </p:spTree>
    <p:extLst>
      <p:ext uri="{BB962C8B-B14F-4D97-AF65-F5344CB8AC3E}">
        <p14:creationId xmlns:p14="http://schemas.microsoft.com/office/powerpoint/2010/main" val="4014872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Here we see the countries with the largest </a:t>
            </a:r>
            <a:r>
              <a:rPr lang="en-US" sz="1300" i="1" dirty="0"/>
              <a:t>internally-displaced populations </a:t>
            </a:r>
            <a:r>
              <a:rPr lang="en-US" sz="1300" dirty="0"/>
              <a:t>recognized by the UN. Can you identify the countries under any of the largest circles? Among those with the largest population of IDPs in 2023 are Colombia (which has taken in millions from Venezuela), Syria, the Democratic Republic of the Congo, Ukraine, Yemen, Somalia and Afghanistan.</a:t>
            </a:r>
            <a:endParaRPr lang="en-US" dirty="0"/>
          </a:p>
          <a:p>
            <a:endParaRPr lang="en-US" dirty="0"/>
          </a:p>
        </p:txBody>
      </p:sp>
    </p:spTree>
    <p:extLst>
      <p:ext uri="{BB962C8B-B14F-4D97-AF65-F5344CB8AC3E}">
        <p14:creationId xmlns:p14="http://schemas.microsoft.com/office/powerpoint/2010/main" val="4276514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Here we see the countries that have produced the most </a:t>
            </a:r>
            <a:r>
              <a:rPr lang="en-US" sz="1300" b="1" dirty="0"/>
              <a:t>refugees</a:t>
            </a:r>
            <a:r>
              <a:rPr lang="en-US" sz="1300" dirty="0"/>
              <a:t> in 2023. Can you identify the countries under any of the largest circles? Among those who have produced the largest numbers of people recognized as refugees in 2023 are Ukraine, Syria, Afghanistan, and the Democratic Republic of the Congo.</a:t>
            </a:r>
            <a:endParaRPr lang="en-US" dirty="0"/>
          </a:p>
          <a:p>
            <a:endParaRPr lang="en-US" dirty="0"/>
          </a:p>
        </p:txBody>
      </p:sp>
    </p:spTree>
    <p:extLst>
      <p:ext uri="{BB962C8B-B14F-4D97-AF65-F5344CB8AC3E}">
        <p14:creationId xmlns:p14="http://schemas.microsoft.com/office/powerpoint/2010/main" val="85626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	Here’s another way to look at the figures about where the largest numbers of refugees and other people in need of international protection have come from, in 2022 and 2023. </a:t>
            </a:r>
            <a:endParaRPr lang="en-US" dirty="0"/>
          </a:p>
        </p:txBody>
      </p:sp>
    </p:spTree>
    <p:extLst>
      <p:ext uri="{BB962C8B-B14F-4D97-AF65-F5344CB8AC3E}">
        <p14:creationId xmlns:p14="http://schemas.microsoft.com/office/powerpoint/2010/main" val="422211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1185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More than half of the world’s refugees in 2023 have fled from just three countries: Syria, Afghanistan, and Ukraine.</a:t>
            </a:r>
            <a:endParaRPr lang="en-US" dirty="0"/>
          </a:p>
        </p:txBody>
      </p:sp>
    </p:spTree>
    <p:extLst>
      <p:ext uri="{BB962C8B-B14F-4D97-AF65-F5344CB8AC3E}">
        <p14:creationId xmlns:p14="http://schemas.microsoft.com/office/powerpoint/2010/main" val="1794107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This map shows the countries that are hosting the world’s refugees. Hosting means admitting displaced people while they apply for asylum and wait for a durable solution. The countries hosting the largest populations of refugees or others in need of international protection in 2023 include Iran and </a:t>
            </a:r>
            <a:r>
              <a:rPr lang="en-US" sz="1300" dirty="0" err="1"/>
              <a:t>Turkiye</a:t>
            </a:r>
            <a:r>
              <a:rPr lang="en-US" sz="1300" dirty="0"/>
              <a:t>, Germany, Colombia and Pakistan. Despite its resources, the U.S. ranks far behind other countries in this regard.</a:t>
            </a:r>
            <a:endParaRPr lang="en-US" dirty="0"/>
          </a:p>
        </p:txBody>
      </p:sp>
    </p:spTree>
    <p:extLst>
      <p:ext uri="{BB962C8B-B14F-4D97-AF65-F5344CB8AC3E}">
        <p14:creationId xmlns:p14="http://schemas.microsoft.com/office/powerpoint/2010/main" val="665164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t>When forcibly displaced people flee across an international border seeking safety, they are at the mercy of the country to which they’ve fled – for protection, and for adjudication of their asylum claim. While </a:t>
            </a:r>
            <a:r>
              <a:rPr lang="en-US" sz="2000" b="0" i="0" dirty="0">
                <a:solidFill>
                  <a:srgbClr val="000000"/>
                </a:solidFill>
                <a:effectLst/>
                <a:latin typeface="proxima_nova"/>
              </a:rPr>
              <a:t>the number of people forced to flee due to persecution, conflict, violence, human rights violations and other causes has continued to rise, three facts have remained relatively consistent over time:</a:t>
            </a:r>
          </a:p>
          <a:p>
            <a:r>
              <a:rPr lang="en-US" sz="2000" b="0" i="0" dirty="0">
                <a:solidFill>
                  <a:srgbClr val="000000"/>
                </a:solidFill>
                <a:effectLst/>
                <a:latin typeface="proxima_nova"/>
              </a:rPr>
              <a:t>	[CONTINUED on NEXT SLIDE]</a:t>
            </a:r>
          </a:p>
        </p:txBody>
      </p:sp>
    </p:spTree>
    <p:extLst>
      <p:ext uri="{BB962C8B-B14F-4D97-AF65-F5344CB8AC3E}">
        <p14:creationId xmlns:p14="http://schemas.microsoft.com/office/powerpoint/2010/main" val="2313703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sz="2000" b="0" i="0" dirty="0">
                <a:solidFill>
                  <a:srgbClr val="000000"/>
                </a:solidFill>
                <a:effectLst/>
                <a:latin typeface="proxima_nova"/>
              </a:rPr>
              <a:t>The majority of displaced people are hosted in low- and middle-income countries.</a:t>
            </a:r>
          </a:p>
          <a:p>
            <a:pPr algn="l">
              <a:buFont typeface="+mj-lt"/>
              <a:buAutoNum type="arabicPeriod"/>
            </a:pPr>
            <a:r>
              <a:rPr lang="en-US" sz="2000" b="0" i="0" dirty="0">
                <a:solidFill>
                  <a:srgbClr val="000000"/>
                </a:solidFill>
                <a:effectLst/>
                <a:latin typeface="proxima_nova"/>
              </a:rPr>
              <a:t>Most displaced people seek protection in countries close to their country of origin.</a:t>
            </a:r>
          </a:p>
          <a:p>
            <a:pPr algn="l">
              <a:buFont typeface="+mj-lt"/>
              <a:buAutoNum type="arabicPeriod"/>
            </a:pPr>
            <a:r>
              <a:rPr lang="en-US" sz="2000" b="0" i="0" dirty="0">
                <a:solidFill>
                  <a:srgbClr val="000000"/>
                </a:solidFill>
                <a:effectLst/>
                <a:latin typeface="proxima_nova"/>
              </a:rPr>
              <a:t>Many displaced people remain in exile for protracted periods of time.</a:t>
            </a:r>
          </a:p>
          <a:p>
            <a:endParaRPr lang="en-US" sz="2000" b="0" i="0" dirty="0">
              <a:solidFill>
                <a:srgbClr val="000000"/>
              </a:solidFill>
              <a:effectLst/>
              <a:latin typeface="proxima_nova"/>
            </a:endParaRPr>
          </a:p>
          <a:p>
            <a:r>
              <a:rPr lang="en-US" sz="2000" b="0" i="0" dirty="0">
                <a:solidFill>
                  <a:srgbClr val="000000"/>
                </a:solidFill>
                <a:effectLst/>
                <a:latin typeface="proxima_nova"/>
              </a:rPr>
              <a:t>Low-income countries host a disproportionately large share of the global refugee population, both in terms of their population size and the resources available to them. High-income countries, which account for nearly two-thirds of the global wealth, hosted only 25 per cent of refugees at mid-2023.</a:t>
            </a:r>
          </a:p>
        </p:txBody>
      </p:sp>
    </p:spTree>
    <p:extLst>
      <p:ext uri="{BB962C8B-B14F-4D97-AF65-F5344CB8AC3E}">
        <p14:creationId xmlns:p14="http://schemas.microsoft.com/office/powerpoint/2010/main" val="4077122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tenuous situations in which refugees find themselves in host countries often drive many to make the desperate decision to attempt a sea crossing to Europe or to Australia. I’m sure many of you have seen the devastating photo of </a:t>
            </a:r>
            <a:r>
              <a:rPr lang="en-US" sz="1300" dirty="0" err="1"/>
              <a:t>Aylan</a:t>
            </a:r>
            <a:r>
              <a:rPr lang="en-US" sz="1300" dirty="0"/>
              <a:t> Kurdi, the Syrian toddler whose body washed up on a beach in Turkey in the fall of 2015. </a:t>
            </a:r>
          </a:p>
          <a:p>
            <a:endParaRPr lang="en-US" sz="1300" dirty="0"/>
          </a:p>
          <a:p>
            <a:pPr defTabSz="966612">
              <a:defRPr/>
            </a:pPr>
            <a:r>
              <a:rPr lang="en-US" sz="1300" dirty="0"/>
              <a:t>As the British-Somali Poet </a:t>
            </a:r>
            <a:r>
              <a:rPr lang="en-US" sz="1300" dirty="0" err="1"/>
              <a:t>Warsan</a:t>
            </a:r>
            <a:r>
              <a:rPr lang="en-US" sz="1300" dirty="0"/>
              <a:t> Shire writes in the poem, </a:t>
            </a:r>
            <a:r>
              <a:rPr lang="en-US" sz="1300" i="1" dirty="0"/>
              <a:t>Home</a:t>
            </a:r>
            <a:r>
              <a:rPr lang="en-US" sz="1300" dirty="0"/>
              <a:t>, “you have to understand, that no one puts their children in a boat unless the water is safer than the land.” </a:t>
            </a:r>
            <a:endParaRPr lang="en-US" dirty="0"/>
          </a:p>
          <a:p>
            <a:endParaRPr lang="en-US" dirty="0"/>
          </a:p>
        </p:txBody>
      </p:sp>
    </p:spTree>
    <p:extLst>
      <p:ext uri="{BB962C8B-B14F-4D97-AF65-F5344CB8AC3E}">
        <p14:creationId xmlns:p14="http://schemas.microsoft.com/office/powerpoint/2010/main" val="127951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three, what are called, durable solutions which the United Nations Refugee Agency is charged with securing for refugees. These are:</a:t>
            </a:r>
          </a:p>
          <a:p>
            <a:pPr lvl="0"/>
            <a:r>
              <a:rPr lang="en-US" sz="1300" dirty="0"/>
              <a:t>Voluntary repatriation to his/her home country;</a:t>
            </a:r>
          </a:p>
          <a:p>
            <a:pPr lvl="0"/>
            <a:r>
              <a:rPr lang="en-US" sz="1300" dirty="0"/>
              <a:t>Local integration into the country of first asylum;</a:t>
            </a:r>
          </a:p>
          <a:p>
            <a:pPr lvl="0"/>
            <a:r>
              <a:rPr lang="en-US" sz="1300" dirty="0"/>
              <a:t>Resettlement to a third country. </a:t>
            </a:r>
          </a:p>
          <a:p>
            <a:r>
              <a:rPr lang="en-US" sz="1300" dirty="0"/>
              <a:t>Resettlement is the option of last resort for refugees, after it is clear that voluntary repatriation and local integration are not possible. Resettlement is only possible for refugees who fall into the following eligibility categories: </a:t>
            </a:r>
          </a:p>
          <a:p>
            <a:pPr lvl="0"/>
            <a:r>
              <a:rPr lang="en-US" sz="1300" dirty="0"/>
              <a:t>Legal and/or Physical Protection Needs</a:t>
            </a:r>
          </a:p>
          <a:p>
            <a:pPr lvl="0"/>
            <a:r>
              <a:rPr lang="en-US" sz="1300" dirty="0"/>
              <a:t>Survivors of Torture and/or Violence</a:t>
            </a:r>
          </a:p>
          <a:p>
            <a:pPr lvl="0"/>
            <a:r>
              <a:rPr lang="en-US" sz="1300" dirty="0"/>
              <a:t>Medical Needs</a:t>
            </a:r>
          </a:p>
          <a:p>
            <a:pPr lvl="0"/>
            <a:r>
              <a:rPr lang="en-US" sz="1300" dirty="0"/>
              <a:t>Women and Girls at Risk</a:t>
            </a:r>
          </a:p>
          <a:p>
            <a:pPr lvl="0"/>
            <a:r>
              <a:rPr lang="en-US" sz="1300" dirty="0"/>
              <a:t>Family Reunification</a:t>
            </a:r>
          </a:p>
          <a:p>
            <a:pPr lvl="0"/>
            <a:r>
              <a:rPr lang="en-US" sz="1300" dirty="0"/>
              <a:t>Children and Adolescents at Risk</a:t>
            </a:r>
          </a:p>
          <a:p>
            <a:pPr lvl="0"/>
            <a:r>
              <a:rPr lang="en-US" sz="1300" dirty="0"/>
              <a:t>Lack of Foreseeable Alternative Durable Solutions</a:t>
            </a:r>
          </a:p>
          <a:p>
            <a:endParaRPr lang="en-US" dirty="0"/>
          </a:p>
          <a:p>
            <a:endParaRPr lang="en-US" dirty="0"/>
          </a:p>
        </p:txBody>
      </p:sp>
    </p:spTree>
    <p:extLst>
      <p:ext uri="{BB962C8B-B14F-4D97-AF65-F5344CB8AC3E}">
        <p14:creationId xmlns:p14="http://schemas.microsoft.com/office/powerpoint/2010/main" val="1941287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2016, only 37 countries participated in the UN resettlement program and accepted quotas of refugees on an annual basis through resettlement or humanitarian admission. The number fluctuates from year to year, but is about the </a:t>
            </a:r>
            <a:r>
              <a:rPr lang="en-US" sz="1300"/>
              <a:t>same today.</a:t>
            </a:r>
            <a:endParaRPr lang="en-US" sz="1300" dirty="0"/>
          </a:p>
          <a:p>
            <a:endParaRPr lang="en-US" sz="1300" dirty="0"/>
          </a:p>
        </p:txBody>
      </p:sp>
    </p:spTree>
    <p:extLst>
      <p:ext uri="{BB962C8B-B14F-4D97-AF65-F5344CB8AC3E}">
        <p14:creationId xmlns:p14="http://schemas.microsoft.com/office/powerpoint/2010/main" val="1647783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300" dirty="0"/>
              <a:t>Since 2019, these (31) countries have resettled refugees through the UNHCR.</a:t>
            </a:r>
            <a:endParaRPr lang="en-US" sz="1400" dirty="0"/>
          </a:p>
          <a:p>
            <a:r>
              <a:rPr lang="en-US" sz="1300" dirty="0"/>
              <a:t>There is much more need of resettlement than there are resettlement spots available; the United Nations estimates that roughly 2 million refugees are eligible for resettlement per the eligibility categories above. However, less than 1% of the world’s refugees will ever be resettled because there are too few spots available.  </a:t>
            </a:r>
          </a:p>
          <a:p>
            <a:r>
              <a:rPr lang="en-US" sz="1300" dirty="0"/>
              <a:t>After the UN Refugee Agency refers those eligible for resettlement to one of the participating countries, processing of each case continues according to the system set up within that country. </a:t>
            </a:r>
            <a:endParaRPr lang="en-US" dirty="0"/>
          </a:p>
        </p:txBody>
      </p:sp>
    </p:spTree>
    <p:extLst>
      <p:ext uri="{BB962C8B-B14F-4D97-AF65-F5344CB8AC3E}">
        <p14:creationId xmlns:p14="http://schemas.microsoft.com/office/powerpoint/2010/main" val="3956325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Refugees who are referred to the United States for admissions and approved for resettlement arrive through what is called the United States Refugee Admissions Program, or USRAP. The USRAP was created in 1980 by a piece of legislation called the Refugee Act, signed into law by President Jimmy Carter. The program had longstanding bipartisan support until 2016. Under the Trump administration, annual refugee admissions were severely restricted. However, admissions and support for the program in the U.S. have rebounded since 2021.</a:t>
            </a:r>
          </a:p>
          <a:p>
            <a:endParaRPr lang="en-US" dirty="0"/>
          </a:p>
        </p:txBody>
      </p:sp>
    </p:spTree>
    <p:extLst>
      <p:ext uri="{BB962C8B-B14F-4D97-AF65-F5344CB8AC3E}">
        <p14:creationId xmlns:p14="http://schemas.microsoft.com/office/powerpoint/2010/main" val="3076683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USRAP is both an international and domestic interagency effort and public-private partnership, involving a number of governmental and non-governmental partners both overseas and in the United States.</a:t>
            </a:r>
            <a:endParaRPr lang="en-US" dirty="0"/>
          </a:p>
        </p:txBody>
      </p:sp>
    </p:spTree>
    <p:extLst>
      <p:ext uri="{BB962C8B-B14F-4D97-AF65-F5344CB8AC3E}">
        <p14:creationId xmlns:p14="http://schemas.microsoft.com/office/powerpoint/2010/main" val="28072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300" dirty="0"/>
              <a:t>In the Abrahamic faith traditions, we have inherited the stories of our spiritual forebears, ancestors whom we know were often driven to migration, and rarely by benign circumstances. </a:t>
            </a:r>
            <a:endParaRPr lang="en-US" dirty="0"/>
          </a:p>
        </p:txBody>
      </p:sp>
    </p:spTree>
    <p:extLst>
      <p:ext uri="{BB962C8B-B14F-4D97-AF65-F5344CB8AC3E}">
        <p14:creationId xmlns:p14="http://schemas.microsoft.com/office/powerpoint/2010/main" val="3055079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9591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now ten national agencies that contract with the federal government and have local partner offices in communities across the United States. This map shows those local partners in Fiscal Year 2023. </a:t>
            </a:r>
            <a:endParaRPr lang="en-US" dirty="0"/>
          </a:p>
        </p:txBody>
      </p:sp>
    </p:spTree>
    <p:extLst>
      <p:ext uri="{BB962C8B-B14F-4D97-AF65-F5344CB8AC3E}">
        <p14:creationId xmlns:p14="http://schemas.microsoft.com/office/powerpoint/2010/main" val="2930460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Episcopal Migration Ministries currently has 13 local affiliates engaged in comprehensive refugee resettlement plus three community partners who provide one or more specific programs. In the weeks to come, we’ll learn more about their work, the ways we can help and support them, and other opportunities to be involved in Episcopal Migration Ministries’ work of welcome. </a:t>
            </a:r>
            <a:endParaRPr lang="en-US" dirty="0"/>
          </a:p>
        </p:txBody>
      </p:sp>
    </p:spTree>
    <p:extLst>
      <p:ext uri="{BB962C8B-B14F-4D97-AF65-F5344CB8AC3E}">
        <p14:creationId xmlns:p14="http://schemas.microsoft.com/office/powerpoint/2010/main" val="2615151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610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Bondage, famine, persecution and violence drove our forebears to leave their homes and everything they knew to set out into the unknown. </a:t>
            </a:r>
          </a:p>
          <a:p>
            <a:pPr defTabSz="966612" fontAlgn="base">
              <a:defRPr/>
            </a:pPr>
            <a:endParaRPr lang="en-US" sz="1300" dirty="0"/>
          </a:p>
          <a:p>
            <a:pPr defTabSz="966612" fontAlgn="base">
              <a:defRPr/>
            </a:pPr>
            <a:r>
              <a:rPr lang="en-US" sz="1300" dirty="0"/>
              <a:t>From Moses’ leading the Israelites out of bondage in Egypt to the flight of the Holy Family from Palestine to Egypt to escape the wrath of King Herod</a:t>
            </a:r>
            <a:r>
              <a:rPr lang="en-US" sz="1300" i="1" dirty="0"/>
              <a:t>: </a:t>
            </a:r>
            <a:r>
              <a:rPr lang="en-US" sz="1300" dirty="0"/>
              <a:t>the foundational narratives of the Abrahamic traditions are stories of migration - people on the move and those who welcome or deny them.</a:t>
            </a:r>
            <a:r>
              <a:rPr lang="en-US" sz="1300" i="1" dirty="0"/>
              <a:t> </a:t>
            </a:r>
            <a:r>
              <a:rPr lang="en-US" sz="1300" dirty="0"/>
              <a:t>     </a:t>
            </a:r>
          </a:p>
          <a:p>
            <a:pPr fontAlgn="base"/>
            <a:endParaRPr lang="en-US" dirty="0"/>
          </a:p>
        </p:txBody>
      </p:sp>
    </p:spTree>
    <p:extLst>
      <p:ext uri="{BB962C8B-B14F-4D97-AF65-F5344CB8AC3E}">
        <p14:creationId xmlns:p14="http://schemas.microsoft.com/office/powerpoint/2010/main" val="222741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Indeed, these stories are not relics from some distant past; they are being lived, today, and we’re all characters. More than 20 million have no choice in which role they play: they’ve been forced to flee for their lives. The rest of us… we have questions to answer. Do we welcome? Are we bystanders? Or are we culpable and complicit? How will we write the story?</a:t>
            </a:r>
          </a:p>
          <a:p>
            <a:pPr fontAlgn="base"/>
            <a:r>
              <a:rPr lang="en-US" sz="1300" dirty="0"/>
              <a:t>The Episcopal Church has long answered these questions by choosing to welcome through resettlement. </a:t>
            </a:r>
          </a:p>
          <a:p>
            <a:endParaRPr lang="en-US" dirty="0"/>
          </a:p>
        </p:txBody>
      </p:sp>
    </p:spTree>
    <p:extLst>
      <p:ext uri="{BB962C8B-B14F-4D97-AF65-F5344CB8AC3E}">
        <p14:creationId xmlns:p14="http://schemas.microsoft.com/office/powerpoint/2010/main" val="73708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Our formal work began in the 1930’s, against a backdrop of immigration </a:t>
            </a:r>
            <a:r>
              <a:rPr lang="en-US" sz="1300" dirty="0" err="1"/>
              <a:t>restrictionism</a:t>
            </a:r>
            <a:r>
              <a:rPr lang="en-US" sz="1300" dirty="0"/>
              <a:t> at home and the rise of the Nazi party in Europe. </a:t>
            </a:r>
            <a:endParaRPr lang="en-US" dirty="0"/>
          </a:p>
        </p:txBody>
      </p:sp>
    </p:spTree>
    <p:extLst>
      <p:ext uri="{BB962C8B-B14F-4D97-AF65-F5344CB8AC3E}">
        <p14:creationId xmlns:p14="http://schemas.microsoft.com/office/powerpoint/2010/main" val="4092770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Horrifying news of the Jewish refugee crisis in Europe began hitting American newspapers. </a:t>
            </a:r>
          </a:p>
          <a:p>
            <a:pPr fontAlgn="base"/>
            <a:r>
              <a:rPr lang="en-US" sz="1300" dirty="0"/>
              <a:t>At that time, Bishop Henry Hobson, then bishop of the Episcopal Diocese of Southern Ohio, said:</a:t>
            </a:r>
          </a:p>
          <a:p>
            <a:endParaRPr lang="en-US" dirty="0"/>
          </a:p>
        </p:txBody>
      </p:sp>
    </p:spTree>
    <p:extLst>
      <p:ext uri="{BB962C8B-B14F-4D97-AF65-F5344CB8AC3E}">
        <p14:creationId xmlns:p14="http://schemas.microsoft.com/office/powerpoint/2010/main" val="44082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i="1" dirty="0"/>
              <a:t>“As Christians, we can only take one stand… We can act as sponsors for individuals or families [fleeing Germany]; we can sign the necessary affidavits so that these refugees can be admitted under the quota; we can give generously for their maintenance and relief; we can stand firmly in opposition to the voice of the devil heard in the anti-Semitic propaganda which is such an insidious evil in our midst; we can show a willingness to make a real sacrifice, without whimpering, as we show forth Christ’s love for these great sufferers of our day.” </a:t>
            </a:r>
            <a:endParaRPr lang="en-US" dirty="0"/>
          </a:p>
        </p:txBody>
      </p:sp>
    </p:spTree>
    <p:extLst>
      <p:ext uri="{BB962C8B-B14F-4D97-AF65-F5344CB8AC3E}">
        <p14:creationId xmlns:p14="http://schemas.microsoft.com/office/powerpoint/2010/main" val="415300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1939, the same year that MS St. Louis ocean liner, carrying over 900 Jewish refugees, was turned away from Miami, the Diocese of Southern Ohio published this iconic poster – </a:t>
            </a:r>
            <a:endParaRPr lang="en-US" dirty="0"/>
          </a:p>
        </p:txBody>
      </p:sp>
    </p:spTree>
    <p:extLst>
      <p:ext uri="{BB962C8B-B14F-4D97-AF65-F5344CB8AC3E}">
        <p14:creationId xmlns:p14="http://schemas.microsoft.com/office/powerpoint/2010/main" val="380012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21"/>
        <p:cNvGrpSpPr/>
        <p:nvPr/>
      </p:nvGrpSpPr>
      <p:grpSpPr>
        <a:xfrm>
          <a:off x="0" y="0"/>
          <a:ext cx="0" cy="0"/>
          <a:chOff x="0" y="0"/>
          <a:chExt cx="0" cy="0"/>
        </a:xfrm>
      </p:grpSpPr>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96E2D7-4CBB-43CF-A3A3-B333B4D43572}"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B14CD-C7C7-49B1-8689-12EDC836F41C}" type="slidenum">
              <a:rPr lang="en-US" smtClean="0"/>
              <a:t>‹#›</a:t>
            </a:fld>
            <a:endParaRPr lang="en-US"/>
          </a:p>
        </p:txBody>
      </p:sp>
    </p:spTree>
    <p:extLst>
      <p:ext uri="{BB962C8B-B14F-4D97-AF65-F5344CB8AC3E}">
        <p14:creationId xmlns:p14="http://schemas.microsoft.com/office/powerpoint/2010/main" val="205317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7524" y="117780"/>
            <a:ext cx="838716" cy="83871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28_655A533E.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unhcr.org/refugee-statistics/insights/annexes/forcibly-displaced-map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nhcr.org/refugee-statistics/insights/annexes/forcibly-displaced-maps.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unhcr.org/refugee-statistics/insights/annexes/forcibly-displaced-map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unhcr.org/refugee-statistics/insights/explainers/refugee-hosting-metrics.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ideo" Target="https://www.youtube.com/embed/aQUIxQ6TFZc" TargetMode="Externa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ushmm.org/wlc/en/media_ph.php?ModuleId=10005267&amp;MediaId=966" TargetMode="Externa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314411" cy="846386"/>
          </a:xfrm>
          <a:prstGeom prst="rect">
            <a:avLst/>
          </a:prstGeom>
          <a:noFill/>
        </p:spPr>
        <p:txBody>
          <a:bodyPr wrap="square" rtlCol="0">
            <a:spAutoFit/>
          </a:bodyPr>
          <a:lstStyle/>
          <a:p>
            <a:pPr>
              <a:spcAft>
                <a:spcPts val="600"/>
              </a:spcAft>
            </a:pPr>
            <a:r>
              <a:rPr lang="en-US" sz="2200" dirty="0">
                <a:solidFill>
                  <a:schemeClr val="tx1"/>
                </a:solidFill>
                <a:latin typeface="Gill Sans MT" panose="020B0502020104020203" pitchFamily="34" charset="0"/>
              </a:rPr>
              <a:t>ADULT CHRISTIAN FORMATION</a:t>
            </a:r>
          </a:p>
          <a:p>
            <a:pPr>
              <a:spcAft>
                <a:spcPts val="600"/>
              </a:spcAft>
            </a:pPr>
            <a:r>
              <a:rPr lang="en-US" sz="2200" dirty="0">
                <a:solidFill>
                  <a:schemeClr val="tx1"/>
                </a:solidFill>
                <a:latin typeface="Gill Sans MT" panose="020B0502020104020203" pitchFamily="34" charset="0"/>
              </a:rPr>
              <a:t>Diocesan Migration Ministry Resources, Week 1 Presentation</a:t>
            </a:r>
          </a:p>
        </p:txBody>
      </p:sp>
      <p:sp>
        <p:nvSpPr>
          <p:cNvPr id="3" name="Rectangle 2"/>
          <p:cNvSpPr/>
          <p:nvPr/>
        </p:nvSpPr>
        <p:spPr>
          <a:xfrm>
            <a:off x="0" y="1045968"/>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7857" y="2863530"/>
            <a:ext cx="3403228" cy="123524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7177" y="1413130"/>
            <a:ext cx="3810438" cy="1166744"/>
          </a:xfrm>
          <a:prstGeom prst="rect">
            <a:avLst/>
          </a:prstGeom>
        </p:spPr>
      </p:pic>
      <p:pic>
        <p:nvPicPr>
          <p:cNvPr id="10" name="Picture 9"/>
          <p:cNvPicPr>
            <a:picLocks noChangeAspect="1"/>
          </p:cNvPicPr>
          <p:nvPr/>
        </p:nvPicPr>
        <p:blipFill rotWithShape="1">
          <a:blip r:embed="rId6"/>
          <a:srcRect l="22851" t="36873" r="23498" b="5554"/>
          <a:stretch/>
        </p:blipFill>
        <p:spPr>
          <a:xfrm>
            <a:off x="3541911" y="5305881"/>
            <a:ext cx="2036583" cy="1229336"/>
          </a:xfrm>
          <a:prstGeom prst="rect">
            <a:avLst/>
          </a:prstGeom>
        </p:spPr>
      </p:pic>
      <p:sp>
        <p:nvSpPr>
          <p:cNvPr id="11" name="TextBox 10"/>
          <p:cNvSpPr txBox="1"/>
          <p:nvPr/>
        </p:nvSpPr>
        <p:spPr>
          <a:xfrm>
            <a:off x="335499" y="4993013"/>
            <a:ext cx="8413795" cy="307777"/>
          </a:xfrm>
          <a:prstGeom prst="rect">
            <a:avLst/>
          </a:prstGeom>
          <a:noFill/>
        </p:spPr>
        <p:txBody>
          <a:bodyPr wrap="square" rtlCol="0">
            <a:spAutoFit/>
          </a:bodyPr>
          <a:lstStyle/>
          <a:p>
            <a:pPr algn="ctr"/>
            <a:r>
              <a:rPr lang="en-US" dirty="0"/>
              <a:t>Reprinted with permission by</a:t>
            </a:r>
          </a:p>
        </p:txBody>
      </p:sp>
    </p:spTree>
    <p:extLst>
      <p:ext uri="{BB962C8B-B14F-4D97-AF65-F5344CB8AC3E}">
        <p14:creationId xmlns:p14="http://schemas.microsoft.com/office/powerpoint/2010/main" val="1700418366"/>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153" y="1305412"/>
            <a:ext cx="3193153" cy="4870509"/>
          </a:xfrm>
          <a:prstGeom prst="rect">
            <a:avLst/>
          </a:prstGeom>
        </p:spPr>
      </p:pic>
      <p:sp>
        <p:nvSpPr>
          <p:cNvPr id="8" name="TextBox 7"/>
          <p:cNvSpPr txBox="1"/>
          <p:nvPr/>
        </p:nvSpPr>
        <p:spPr>
          <a:xfrm>
            <a:off x="6639693" y="3170581"/>
            <a:ext cx="2176381" cy="430887"/>
          </a:xfrm>
          <a:prstGeom prst="rect">
            <a:avLst/>
          </a:prstGeom>
          <a:noFill/>
        </p:spPr>
        <p:txBody>
          <a:bodyPr wrap="square" rtlCol="0">
            <a:spAutoFit/>
          </a:bodyPr>
          <a:lstStyle/>
          <a:p>
            <a:r>
              <a:rPr lang="en-US" sz="2200" dirty="0">
                <a:solidFill>
                  <a:schemeClr val="bg1">
                    <a:lumMod val="50000"/>
                  </a:schemeClr>
                </a:solidFill>
                <a:latin typeface="Gill Sans MT" panose="020B0502020104020203" pitchFamily="34" charset="0"/>
                <a:cs typeface="Times New Roman" panose="02020603050405020304" pitchFamily="18" charset="0"/>
              </a:rPr>
              <a:t>Matthew 2:13-23</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3256" y="1220977"/>
            <a:ext cx="3717755" cy="478599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9787" y="1651810"/>
            <a:ext cx="4103830" cy="413831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0393" y="889045"/>
            <a:ext cx="4703480" cy="4993957"/>
          </a:xfrm>
          <a:prstGeom prst="rect">
            <a:avLst/>
          </a:prstGeom>
        </p:spPr>
      </p:pic>
      <p:pic>
        <p:nvPicPr>
          <p:cNvPr id="13" name="Picture 12"/>
          <p:cNvPicPr>
            <a:picLocks noChangeAspect="1"/>
          </p:cNvPicPr>
          <p:nvPr/>
        </p:nvPicPr>
        <p:blipFill rotWithShape="1">
          <a:blip r:embed="rId7"/>
          <a:srcRect l="22851" t="36873" r="23498" b="5554"/>
          <a:stretch/>
        </p:blipFill>
        <p:spPr>
          <a:xfrm>
            <a:off x="2046205" y="2355588"/>
            <a:ext cx="4774431" cy="2881975"/>
          </a:xfrm>
          <a:prstGeom prst="rect">
            <a:avLst/>
          </a:prstGeom>
        </p:spPr>
      </p:pic>
      <p:sp>
        <p:nvSpPr>
          <p:cNvPr id="18" name="TextBox 17"/>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From Past to Present: The Church’s Response</a:t>
            </a:r>
          </a:p>
        </p:txBody>
      </p:sp>
      <p:sp>
        <p:nvSpPr>
          <p:cNvPr id="14" name="Rectangle 13"/>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4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Global Refugee Crisis </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ph of refugees&#10;&#10;Description automatically generated">
            <a:extLst>
              <a:ext uri="{FF2B5EF4-FFF2-40B4-BE49-F238E27FC236}">
                <a16:creationId xmlns:a16="http://schemas.microsoft.com/office/drawing/2014/main" id="{D6B29C2F-D83D-3E33-7244-FEC3A1761FC8}"/>
              </a:ext>
            </a:extLst>
          </p:cNvPr>
          <p:cNvPicPr>
            <a:picLocks noChangeAspect="1"/>
          </p:cNvPicPr>
          <p:nvPr/>
        </p:nvPicPr>
        <p:blipFill>
          <a:blip r:embed="rId3"/>
          <a:stretch>
            <a:fillRect/>
          </a:stretch>
        </p:blipFill>
        <p:spPr>
          <a:xfrm>
            <a:off x="1065402" y="1266697"/>
            <a:ext cx="7256477" cy="5391562"/>
          </a:xfrm>
          <a:prstGeom prst="rect">
            <a:avLst/>
          </a:prstGeom>
        </p:spPr>
      </p:pic>
    </p:spTree>
    <p:extLst>
      <p:ext uri="{BB962C8B-B14F-4D97-AF65-F5344CB8AC3E}">
        <p14:creationId xmlns:p14="http://schemas.microsoft.com/office/powerpoint/2010/main" val="7955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Definitions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184" y="1219340"/>
            <a:ext cx="6483634" cy="5499512"/>
          </a:xfrm>
          <a:prstGeom prst="rect">
            <a:avLst/>
          </a:prstGeom>
        </p:spPr>
      </p:pic>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17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Definitions</a:t>
            </a:r>
          </a:p>
        </p:txBody>
      </p:sp>
      <p:sp>
        <p:nvSpPr>
          <p:cNvPr id="8" name="TextBox 7"/>
          <p:cNvSpPr txBox="1"/>
          <p:nvPr/>
        </p:nvSpPr>
        <p:spPr>
          <a:xfrm>
            <a:off x="295528" y="1413919"/>
            <a:ext cx="8552944" cy="1569660"/>
          </a:xfrm>
          <a:prstGeom prst="rect">
            <a:avLst/>
          </a:prstGeom>
          <a:noFill/>
        </p:spPr>
        <p:txBody>
          <a:bodyPr wrap="square" rtlCol="0">
            <a:spAutoFit/>
          </a:bodyPr>
          <a:lstStyle/>
          <a:p>
            <a:r>
              <a:rPr lang="en-US" sz="3200" i="1" dirty="0">
                <a:solidFill>
                  <a:schemeClr val="tx1">
                    <a:lumMod val="95000"/>
                    <a:lumOff val="5000"/>
                  </a:schemeClr>
                </a:solidFill>
                <a:latin typeface="Gill Sans MT" panose="020B0502020104020203" pitchFamily="34" charset="0"/>
                <a:cs typeface="Times New Roman" panose="02020603050405020304" pitchFamily="18" charset="0"/>
              </a:rPr>
              <a:t>Refugee</a:t>
            </a:r>
          </a:p>
          <a:p>
            <a:r>
              <a:rPr lang="en-US" sz="3200" i="1" dirty="0">
                <a:solidFill>
                  <a:schemeClr val="tx1">
                    <a:lumMod val="95000"/>
                    <a:lumOff val="5000"/>
                  </a:schemeClr>
                </a:solidFill>
                <a:latin typeface="Gill Sans MT" panose="020B0502020104020203" pitchFamily="34" charset="0"/>
                <a:cs typeface="Times New Roman" panose="02020603050405020304" pitchFamily="18" charset="0"/>
              </a:rPr>
              <a:t>Asylum-seeker</a:t>
            </a:r>
          </a:p>
          <a:p>
            <a:r>
              <a:rPr lang="en-US" sz="3200" i="1" dirty="0">
                <a:solidFill>
                  <a:schemeClr val="tx1">
                    <a:lumMod val="95000"/>
                    <a:lumOff val="5000"/>
                  </a:schemeClr>
                </a:solidFill>
                <a:latin typeface="Gill Sans MT" panose="020B0502020104020203" pitchFamily="34" charset="0"/>
                <a:cs typeface="Times New Roman" panose="02020603050405020304" pitchFamily="18" charset="0"/>
              </a:rPr>
              <a:t>Internally displaced persons (IDP’s)</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87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Definitions</a:t>
            </a:r>
          </a:p>
        </p:txBody>
      </p:sp>
      <p:sp>
        <p:nvSpPr>
          <p:cNvPr id="8" name="TextBox 7"/>
          <p:cNvSpPr txBox="1"/>
          <p:nvPr/>
        </p:nvSpPr>
        <p:spPr>
          <a:xfrm>
            <a:off x="295528" y="1413919"/>
            <a:ext cx="8552944" cy="3539430"/>
          </a:xfrm>
          <a:prstGeom prst="rect">
            <a:avLst/>
          </a:prstGeom>
          <a:noFill/>
        </p:spPr>
        <p:txBody>
          <a:bodyPr wrap="square" rtlCol="0">
            <a:spAutoFit/>
          </a:bodyPr>
          <a:lstStyle/>
          <a:p>
            <a:r>
              <a:rPr lang="en-US" sz="3200" i="1" dirty="0">
                <a:solidFill>
                  <a:schemeClr val="tx1">
                    <a:lumMod val="95000"/>
                    <a:lumOff val="5000"/>
                  </a:schemeClr>
                </a:solidFill>
                <a:latin typeface="Gill Sans MT" panose="020B0502020104020203" pitchFamily="34" charset="0"/>
                <a:cs typeface="Times New Roman" panose="02020603050405020304" pitchFamily="18" charset="0"/>
              </a:rPr>
              <a:t>Refugees</a:t>
            </a:r>
          </a:p>
          <a:p>
            <a:r>
              <a:rPr lang="en-US" sz="3200" i="1" dirty="0">
                <a:solidFill>
                  <a:schemeClr val="tx1">
                    <a:lumMod val="95000"/>
                    <a:lumOff val="5000"/>
                  </a:schemeClr>
                </a:solidFill>
                <a:latin typeface="Gill Sans MT" panose="020B0502020104020203" pitchFamily="34" charset="0"/>
                <a:cs typeface="Times New Roman" panose="02020603050405020304" pitchFamily="18" charset="0"/>
              </a:rPr>
              <a:t>Asylum-seekers</a:t>
            </a:r>
          </a:p>
          <a:p>
            <a:r>
              <a:rPr lang="en-US" sz="3200" i="1" dirty="0">
                <a:solidFill>
                  <a:schemeClr val="tx1">
                    <a:lumMod val="95000"/>
                    <a:lumOff val="5000"/>
                  </a:schemeClr>
                </a:solidFill>
                <a:latin typeface="Gill Sans MT" panose="020B0502020104020203" pitchFamily="34" charset="0"/>
                <a:cs typeface="Times New Roman" panose="02020603050405020304" pitchFamily="18" charset="0"/>
              </a:rPr>
              <a:t>Internally displaced persons (IDP’s)</a:t>
            </a:r>
          </a:p>
          <a:p>
            <a:r>
              <a:rPr lang="en-US" sz="3200" i="1" dirty="0">
                <a:solidFill>
                  <a:schemeClr val="tx1">
                    <a:lumMod val="95000"/>
                    <a:lumOff val="5000"/>
                  </a:schemeClr>
                </a:solidFill>
                <a:latin typeface="Gill Sans MT" panose="020B0502020104020203" pitchFamily="34" charset="0"/>
                <a:cs typeface="Times New Roman" panose="02020603050405020304" pitchFamily="18" charset="0"/>
              </a:rPr>
              <a:t>Other forcibly displaced people in need of international protection</a:t>
            </a:r>
          </a:p>
          <a:p>
            <a:endParaRPr lang="en-US" sz="3200" i="1" dirty="0">
              <a:solidFill>
                <a:schemeClr val="tx1">
                  <a:lumMod val="95000"/>
                  <a:lumOff val="5000"/>
                </a:schemeClr>
              </a:solidFill>
              <a:latin typeface="Gill Sans MT" panose="020B0502020104020203" pitchFamily="34" charset="0"/>
              <a:cs typeface="Times New Roman" panose="02020603050405020304" pitchFamily="18" charset="0"/>
            </a:endParaRPr>
          </a:p>
          <a:p>
            <a:endParaRPr lang="en-US" sz="3200" i="1" dirty="0">
              <a:solidFill>
                <a:schemeClr val="tx1">
                  <a:lumMod val="95000"/>
                  <a:lumOff val="5000"/>
                </a:schemeClr>
              </a:solidFill>
              <a:latin typeface="Gill Sans MT" panose="020B0502020104020203" pitchFamily="34" charset="0"/>
              <a:cs typeface="Times New Roman" panose="02020603050405020304" pitchFamily="18" charset="0"/>
            </a:endParaRP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ue and white card with black text&#10;&#10;Description automatically generated">
            <a:extLst>
              <a:ext uri="{FF2B5EF4-FFF2-40B4-BE49-F238E27FC236}">
                <a16:creationId xmlns:a16="http://schemas.microsoft.com/office/drawing/2014/main" id="{27DCD317-C08D-504A-8CAE-C735C209C622}"/>
              </a:ext>
            </a:extLst>
          </p:cNvPr>
          <p:cNvPicPr>
            <a:picLocks noChangeAspect="1"/>
          </p:cNvPicPr>
          <p:nvPr/>
        </p:nvPicPr>
        <p:blipFill>
          <a:blip r:embed="rId3"/>
          <a:stretch>
            <a:fillRect/>
          </a:stretch>
        </p:blipFill>
        <p:spPr>
          <a:xfrm>
            <a:off x="549451" y="3952557"/>
            <a:ext cx="8045098" cy="2141062"/>
          </a:xfrm>
          <a:prstGeom prst="rect">
            <a:avLst/>
          </a:prstGeom>
        </p:spPr>
      </p:pic>
      <p:sp>
        <p:nvSpPr>
          <p:cNvPr id="3" name="TextBox 2">
            <a:extLst>
              <a:ext uri="{FF2B5EF4-FFF2-40B4-BE49-F238E27FC236}">
                <a16:creationId xmlns:a16="http://schemas.microsoft.com/office/drawing/2014/main" id="{59C9ACD1-38E2-0C93-4B60-90FD80E5FCC1}"/>
              </a:ext>
            </a:extLst>
          </p:cNvPr>
          <p:cNvSpPr txBox="1"/>
          <p:nvPr/>
        </p:nvSpPr>
        <p:spPr>
          <a:xfrm>
            <a:off x="549451" y="6260091"/>
            <a:ext cx="3836812" cy="307777"/>
          </a:xfrm>
          <a:prstGeom prst="rect">
            <a:avLst/>
          </a:prstGeom>
          <a:noFill/>
        </p:spPr>
        <p:txBody>
          <a:bodyPr wrap="square" rtlCol="0">
            <a:spAutoFit/>
          </a:bodyPr>
          <a:lstStyle/>
          <a:p>
            <a:r>
              <a:rPr lang="en-US" dirty="0">
                <a:latin typeface="Gill Sans MT" panose="020B0502020104020203" pitchFamily="34" charset="0"/>
              </a:rPr>
              <a:t>Source: UNHCR Mid-Year Trends, 2023</a:t>
            </a:r>
          </a:p>
        </p:txBody>
      </p:sp>
    </p:spTree>
    <p:extLst>
      <p:ext uri="{BB962C8B-B14F-4D97-AF65-F5344CB8AC3E}">
        <p14:creationId xmlns:p14="http://schemas.microsoft.com/office/powerpoint/2010/main" val="419336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Global Crisis</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aph of a number of people&#10;&#10;Description automatically generated with medium confidence">
            <a:extLst>
              <a:ext uri="{FF2B5EF4-FFF2-40B4-BE49-F238E27FC236}">
                <a16:creationId xmlns:a16="http://schemas.microsoft.com/office/drawing/2014/main" id="{DC910DFE-D95E-33B3-9655-8AB3C4568849}"/>
              </a:ext>
            </a:extLst>
          </p:cNvPr>
          <p:cNvPicPr>
            <a:picLocks noChangeAspect="1"/>
          </p:cNvPicPr>
          <p:nvPr/>
        </p:nvPicPr>
        <p:blipFill>
          <a:blip r:embed="rId3"/>
          <a:stretch>
            <a:fillRect/>
          </a:stretch>
        </p:blipFill>
        <p:spPr>
          <a:xfrm>
            <a:off x="407193" y="1404886"/>
            <a:ext cx="8662685" cy="4210102"/>
          </a:xfrm>
          <a:prstGeom prst="rect">
            <a:avLst/>
          </a:prstGeom>
        </p:spPr>
      </p:pic>
      <p:sp>
        <p:nvSpPr>
          <p:cNvPr id="3" name="TextBox 2">
            <a:extLst>
              <a:ext uri="{FF2B5EF4-FFF2-40B4-BE49-F238E27FC236}">
                <a16:creationId xmlns:a16="http://schemas.microsoft.com/office/drawing/2014/main" id="{93E60AF5-4CF6-6E26-EB69-CA4AF24F743C}"/>
              </a:ext>
            </a:extLst>
          </p:cNvPr>
          <p:cNvSpPr txBox="1"/>
          <p:nvPr/>
        </p:nvSpPr>
        <p:spPr>
          <a:xfrm>
            <a:off x="771525" y="5886450"/>
            <a:ext cx="3500438" cy="307777"/>
          </a:xfrm>
          <a:prstGeom prst="rect">
            <a:avLst/>
          </a:prstGeom>
          <a:noFill/>
        </p:spPr>
        <p:txBody>
          <a:bodyPr wrap="square" rtlCol="0">
            <a:spAutoFit/>
          </a:bodyPr>
          <a:lstStyle/>
          <a:p>
            <a:r>
              <a:rPr lang="en-US" dirty="0">
                <a:latin typeface="Gill Sans MT" panose="020B0502020104020203" pitchFamily="34" charset="0"/>
              </a:rPr>
              <a:t>Source: UNHCR Mid-Year Trends 2023, p. 9</a:t>
            </a:r>
          </a:p>
        </p:txBody>
      </p:sp>
    </p:spTree>
    <p:extLst>
      <p:ext uri="{BB962C8B-B14F-4D97-AF65-F5344CB8AC3E}">
        <p14:creationId xmlns:p14="http://schemas.microsoft.com/office/powerpoint/2010/main" val="376798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Global Crisis</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5F167F2-82B5-8820-52EE-8072CE96D0FA}"/>
              </a:ext>
            </a:extLst>
          </p:cNvPr>
          <p:cNvPicPr>
            <a:picLocks noChangeAspect="1"/>
          </p:cNvPicPr>
          <p:nvPr/>
        </p:nvPicPr>
        <p:blipFill>
          <a:blip r:embed="rId3"/>
          <a:stretch>
            <a:fillRect/>
          </a:stretch>
        </p:blipFill>
        <p:spPr>
          <a:xfrm>
            <a:off x="7523" y="1104843"/>
            <a:ext cx="9136477" cy="5187904"/>
          </a:xfrm>
          <a:prstGeom prst="rect">
            <a:avLst/>
          </a:prstGeom>
        </p:spPr>
      </p:pic>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21000" y="5433995"/>
            <a:ext cx="2625754" cy="120032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p:spPr>
        <p:txBody>
          <a:bodyPr wrap="square" rtlCol="0">
            <a:spAutoFit/>
          </a:bodyPr>
          <a:lstStyle/>
          <a:p>
            <a:pPr algn="ctr"/>
            <a:r>
              <a:rPr lang="en-US" sz="2400" i="1" dirty="0">
                <a:solidFill>
                  <a:schemeClr val="tx1">
                    <a:lumMod val="95000"/>
                    <a:lumOff val="5000"/>
                  </a:schemeClr>
                </a:solidFill>
                <a:latin typeface="Gill Sans MT" panose="020B0502020104020203" pitchFamily="34" charset="0"/>
                <a:cs typeface="Times New Roman" panose="02020603050405020304" pitchFamily="18" charset="0"/>
              </a:rPr>
              <a:t>Refugee-producing</a:t>
            </a:r>
          </a:p>
          <a:p>
            <a:pPr algn="ctr"/>
            <a:r>
              <a:rPr lang="en-US" sz="2400" i="1" dirty="0">
                <a:solidFill>
                  <a:schemeClr val="tx1">
                    <a:lumMod val="95000"/>
                    <a:lumOff val="5000"/>
                  </a:schemeClr>
                </a:solidFill>
                <a:latin typeface="Gill Sans MT" panose="020B0502020104020203" pitchFamily="34" charset="0"/>
                <a:cs typeface="Times New Roman" panose="02020603050405020304" pitchFamily="18" charset="0"/>
              </a:rPr>
              <a:t>Refugee hosting</a:t>
            </a:r>
          </a:p>
          <a:p>
            <a:pPr algn="ctr"/>
            <a:r>
              <a:rPr lang="en-US" sz="2400" i="1" dirty="0">
                <a:solidFill>
                  <a:schemeClr val="tx1">
                    <a:lumMod val="95000"/>
                    <a:lumOff val="5000"/>
                  </a:schemeClr>
                </a:solidFill>
                <a:latin typeface="Gill Sans MT" panose="020B0502020104020203" pitchFamily="34" charset="0"/>
                <a:cs typeface="Times New Roman" panose="02020603050405020304" pitchFamily="18" charset="0"/>
              </a:rPr>
              <a:t>Refugee resettlement</a:t>
            </a:r>
          </a:p>
        </p:txBody>
      </p:sp>
    </p:spTree>
    <p:extLst>
      <p:ext uri="{BB962C8B-B14F-4D97-AF65-F5344CB8AC3E}">
        <p14:creationId xmlns:p14="http://schemas.microsoft.com/office/powerpoint/2010/main" val="3355284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Global Crisis: Internally Displaced Persons</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map of the world with green circles&#10;&#10;Description automatically generated">
            <a:extLst>
              <a:ext uri="{FF2B5EF4-FFF2-40B4-BE49-F238E27FC236}">
                <a16:creationId xmlns:a16="http://schemas.microsoft.com/office/drawing/2014/main" id="{9E5236C1-6076-A090-3B3A-CB53D73DC823}"/>
              </a:ext>
            </a:extLst>
          </p:cNvPr>
          <p:cNvPicPr>
            <a:picLocks noChangeAspect="1"/>
          </p:cNvPicPr>
          <p:nvPr/>
        </p:nvPicPr>
        <p:blipFill>
          <a:blip r:embed="rId3"/>
          <a:stretch>
            <a:fillRect/>
          </a:stretch>
        </p:blipFill>
        <p:spPr>
          <a:xfrm>
            <a:off x="446790" y="1355860"/>
            <a:ext cx="8250420" cy="3799071"/>
          </a:xfrm>
          <a:prstGeom prst="rect">
            <a:avLst/>
          </a:prstGeom>
        </p:spPr>
      </p:pic>
      <p:sp>
        <p:nvSpPr>
          <p:cNvPr id="3" name="TextBox 2">
            <a:extLst>
              <a:ext uri="{FF2B5EF4-FFF2-40B4-BE49-F238E27FC236}">
                <a16:creationId xmlns:a16="http://schemas.microsoft.com/office/drawing/2014/main" id="{59FD085F-F44A-7191-1A10-9AACAE741723}"/>
              </a:ext>
            </a:extLst>
          </p:cNvPr>
          <p:cNvSpPr txBox="1"/>
          <p:nvPr/>
        </p:nvSpPr>
        <p:spPr>
          <a:xfrm>
            <a:off x="446790" y="5514975"/>
            <a:ext cx="5632541" cy="369332"/>
          </a:xfrm>
          <a:prstGeom prst="rect">
            <a:avLst/>
          </a:prstGeom>
          <a:noFill/>
        </p:spPr>
        <p:txBody>
          <a:bodyPr wrap="square" rtlCol="0">
            <a:spAutoFit/>
          </a:bodyPr>
          <a:lstStyle/>
          <a:p>
            <a:r>
              <a:rPr lang="en-US" sz="1800" dirty="0">
                <a:effectLst/>
                <a:latin typeface="Gill Sans MT" panose="020B0502020104020203" pitchFamily="34" charset="0"/>
                <a:ea typeface="Calibri" panose="020F0502020204030204" pitchFamily="34" charset="0"/>
                <a:cs typeface="Times New Roman" panose="02020603050405020304" pitchFamily="18" charset="0"/>
              </a:rPr>
              <a:t>Source:  </a:t>
            </a:r>
            <a:r>
              <a:rPr lang="en-US" sz="1800" dirty="0">
                <a:effectLst/>
                <a:latin typeface="Gill Sans MT" panose="020B0502020104020203" pitchFamily="34" charset="0"/>
                <a:ea typeface="Calibri" panose="020F0502020204030204" pitchFamily="34" charset="0"/>
                <a:cs typeface="Times New Roman" panose="02020603050405020304" pitchFamily="18" charset="0"/>
                <a:hlinkClick r:id="rId4"/>
              </a:rPr>
              <a:t>UNHCR Refugee Statistics </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for mid-2023</a:t>
            </a:r>
            <a:endParaRPr lang="en-US" dirty="0">
              <a:latin typeface="Gill Sans MT" panose="020B0502020104020203" pitchFamily="34" charset="0"/>
            </a:endParaRPr>
          </a:p>
        </p:txBody>
      </p:sp>
    </p:spTree>
    <p:extLst>
      <p:ext uri="{BB962C8B-B14F-4D97-AF65-F5344CB8AC3E}">
        <p14:creationId xmlns:p14="http://schemas.microsoft.com/office/powerpoint/2010/main" val="398949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Global Crisis: Refugees</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9FD085F-F44A-7191-1A10-9AACAE741723}"/>
              </a:ext>
            </a:extLst>
          </p:cNvPr>
          <p:cNvSpPr txBox="1"/>
          <p:nvPr/>
        </p:nvSpPr>
        <p:spPr>
          <a:xfrm>
            <a:off x="446790" y="5514975"/>
            <a:ext cx="5632541" cy="369332"/>
          </a:xfrm>
          <a:prstGeom prst="rect">
            <a:avLst/>
          </a:prstGeom>
          <a:noFill/>
        </p:spPr>
        <p:txBody>
          <a:bodyPr wrap="square" rtlCol="0">
            <a:spAutoFit/>
          </a:bodyPr>
          <a:lstStyle/>
          <a:p>
            <a:r>
              <a:rPr lang="en-US" sz="1800" dirty="0">
                <a:effectLst/>
                <a:latin typeface="Gill Sans MT" panose="020B0502020104020203" pitchFamily="34" charset="0"/>
                <a:ea typeface="Calibri" panose="020F0502020204030204" pitchFamily="34" charset="0"/>
                <a:cs typeface="Times New Roman" panose="02020603050405020304" pitchFamily="18" charset="0"/>
              </a:rPr>
              <a:t>Source:  </a:t>
            </a:r>
            <a:r>
              <a:rPr lang="en-US" sz="1800" dirty="0">
                <a:effectLst/>
                <a:latin typeface="Gill Sans MT" panose="020B0502020104020203" pitchFamily="34" charset="0"/>
                <a:ea typeface="Calibri" panose="020F0502020204030204" pitchFamily="34" charset="0"/>
                <a:cs typeface="Times New Roman" panose="02020603050405020304" pitchFamily="18" charset="0"/>
                <a:hlinkClick r:id="rId3"/>
              </a:rPr>
              <a:t>UNHCR Refugee Statistics </a:t>
            </a:r>
            <a:r>
              <a:rPr lang="en-US" sz="1800" dirty="0">
                <a:effectLst/>
                <a:latin typeface="Gill Sans MT" panose="020B0502020104020203" pitchFamily="34" charset="0"/>
                <a:ea typeface="Calibri" panose="020F0502020204030204" pitchFamily="34" charset="0"/>
                <a:cs typeface="Times New Roman" panose="02020603050405020304" pitchFamily="18" charset="0"/>
              </a:rPr>
              <a:t>for mid-2023</a:t>
            </a:r>
            <a:endParaRPr lang="en-US" dirty="0">
              <a:latin typeface="Gill Sans MT" panose="020B0502020104020203" pitchFamily="34" charset="0"/>
            </a:endParaRPr>
          </a:p>
        </p:txBody>
      </p:sp>
      <p:pic>
        <p:nvPicPr>
          <p:cNvPr id="4" name="Picture 3" descr="A map of the world with blue circles&#10;&#10;Description automatically generated">
            <a:extLst>
              <a:ext uri="{FF2B5EF4-FFF2-40B4-BE49-F238E27FC236}">
                <a16:creationId xmlns:a16="http://schemas.microsoft.com/office/drawing/2014/main" id="{456FF9B2-C539-BEDC-1275-F7B656E1FE5F}"/>
              </a:ext>
            </a:extLst>
          </p:cNvPr>
          <p:cNvPicPr>
            <a:picLocks noChangeAspect="1"/>
          </p:cNvPicPr>
          <p:nvPr/>
        </p:nvPicPr>
        <p:blipFill>
          <a:blip r:embed="rId4"/>
          <a:stretch>
            <a:fillRect/>
          </a:stretch>
        </p:blipFill>
        <p:spPr>
          <a:xfrm>
            <a:off x="446789" y="1335544"/>
            <a:ext cx="8066755" cy="4093706"/>
          </a:xfrm>
          <a:prstGeom prst="rect">
            <a:avLst/>
          </a:prstGeom>
        </p:spPr>
      </p:pic>
    </p:spTree>
    <p:extLst>
      <p:ext uri="{BB962C8B-B14F-4D97-AF65-F5344CB8AC3E}">
        <p14:creationId xmlns:p14="http://schemas.microsoft.com/office/powerpoint/2010/main" val="278858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Global Crisis: Refugees</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9FD085F-F44A-7191-1A10-9AACAE741723}"/>
              </a:ext>
            </a:extLst>
          </p:cNvPr>
          <p:cNvSpPr txBox="1"/>
          <p:nvPr/>
        </p:nvSpPr>
        <p:spPr>
          <a:xfrm>
            <a:off x="911134" y="5386184"/>
            <a:ext cx="5632541" cy="369332"/>
          </a:xfrm>
          <a:prstGeom prst="rect">
            <a:avLst/>
          </a:prstGeom>
          <a:noFill/>
        </p:spPr>
        <p:txBody>
          <a:bodyPr wrap="square" rtlCol="0">
            <a:spAutoFit/>
          </a:bodyPr>
          <a:lstStyle/>
          <a:p>
            <a:r>
              <a:rPr lang="en-US" sz="1800" dirty="0">
                <a:effectLst/>
                <a:latin typeface="Gill Sans MT" panose="020B0502020104020203" pitchFamily="34" charset="0"/>
                <a:ea typeface="Calibri" panose="020F0502020204030204" pitchFamily="34" charset="0"/>
                <a:cs typeface="Times New Roman" panose="02020603050405020304" pitchFamily="18" charset="0"/>
              </a:rPr>
              <a:t>Source: UNHCR Mid-year Trends 2023</a:t>
            </a:r>
            <a:endParaRPr lang="en-US" dirty="0">
              <a:latin typeface="Gill Sans MT" panose="020B0502020104020203" pitchFamily="34" charset="0"/>
            </a:endParaRPr>
          </a:p>
        </p:txBody>
      </p:sp>
      <p:pic>
        <p:nvPicPr>
          <p:cNvPr id="2" name="Picture 1" descr="A blue and white bar graph&#10;&#10;Description automatically generated">
            <a:extLst>
              <a:ext uri="{FF2B5EF4-FFF2-40B4-BE49-F238E27FC236}">
                <a16:creationId xmlns:a16="http://schemas.microsoft.com/office/drawing/2014/main" id="{DCAA282F-4540-AD4E-A816-5127D9EF227B}"/>
              </a:ext>
            </a:extLst>
          </p:cNvPr>
          <p:cNvPicPr>
            <a:picLocks noChangeAspect="1"/>
          </p:cNvPicPr>
          <p:nvPr/>
        </p:nvPicPr>
        <p:blipFill>
          <a:blip r:embed="rId3"/>
          <a:stretch>
            <a:fillRect/>
          </a:stretch>
        </p:blipFill>
        <p:spPr>
          <a:xfrm>
            <a:off x="600075" y="1588166"/>
            <a:ext cx="7686675" cy="3562478"/>
          </a:xfrm>
          <a:prstGeom prst="rect">
            <a:avLst/>
          </a:prstGeom>
        </p:spPr>
      </p:pic>
    </p:spTree>
    <p:extLst>
      <p:ext uri="{BB962C8B-B14F-4D97-AF65-F5344CB8AC3E}">
        <p14:creationId xmlns:p14="http://schemas.microsoft.com/office/powerpoint/2010/main" val="372260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solidFill>
                <a:latin typeface="Gill Sans MT" panose="020B0502020104020203" pitchFamily="34" charset="0"/>
              </a:rPr>
              <a:t>ADULT CHRISTIAN FORMATION</a:t>
            </a:r>
          </a:p>
          <a:p>
            <a:pPr>
              <a:spcAft>
                <a:spcPts val="600"/>
              </a:spcAft>
            </a:pPr>
            <a:r>
              <a:rPr lang="en-US" sz="2200" dirty="0">
                <a:solidFill>
                  <a:schemeClr val="tx1"/>
                </a:solidFill>
                <a:latin typeface="Gill Sans MT" panose="020B0502020104020203" pitchFamily="34" charset="0"/>
              </a:rPr>
              <a:t>Opening Prayer</a:t>
            </a:r>
          </a:p>
        </p:txBody>
      </p:sp>
      <p:sp>
        <p:nvSpPr>
          <p:cNvPr id="2" name="TextBox 1"/>
          <p:cNvSpPr txBox="1"/>
          <p:nvPr/>
        </p:nvSpPr>
        <p:spPr>
          <a:xfrm>
            <a:off x="235131" y="1371600"/>
            <a:ext cx="8543109" cy="3754874"/>
          </a:xfrm>
          <a:prstGeom prst="rect">
            <a:avLst/>
          </a:prstGeom>
          <a:noFill/>
        </p:spPr>
        <p:txBody>
          <a:bodyPr wrap="square" rtlCol="0">
            <a:spAutoFit/>
          </a:bodyPr>
          <a:lstStyle/>
          <a:p>
            <a:pPr fontAlgn="base"/>
            <a:r>
              <a:rPr lang="en-US" i="1" dirty="0">
                <a:solidFill>
                  <a:schemeClr val="tx1"/>
                </a:solidFill>
                <a:latin typeface="Gill Sans MT" panose="020B0502020104020203" pitchFamily="34" charset="0"/>
              </a:rPr>
              <a:t>A Collect for Refugees</a:t>
            </a:r>
            <a:r>
              <a:rPr lang="en-US" dirty="0">
                <a:solidFill>
                  <a:schemeClr val="tx1"/>
                </a:solidFill>
                <a:latin typeface="Gill Sans MT" panose="020B0502020104020203" pitchFamily="34" charset="0"/>
              </a:rPr>
              <a:t> </a:t>
            </a:r>
          </a:p>
          <a:p>
            <a:pPr fontAlgn="base"/>
            <a:r>
              <a:rPr lang="en-US" dirty="0">
                <a:solidFill>
                  <a:schemeClr val="tx1"/>
                </a:solidFill>
                <a:latin typeface="Gill Sans MT" panose="020B0502020104020203" pitchFamily="34" charset="0"/>
              </a:rPr>
              <a:t>Holy One of Bethlehem, </a:t>
            </a:r>
          </a:p>
          <a:p>
            <a:pPr fontAlgn="base"/>
            <a:r>
              <a:rPr lang="en-US" dirty="0">
                <a:solidFill>
                  <a:schemeClr val="tx1"/>
                </a:solidFill>
                <a:latin typeface="Gill Sans MT" panose="020B0502020104020203" pitchFamily="34" charset="0"/>
              </a:rPr>
              <a:t>From your earliest days you knew the threat of death, the terror of flight, and the pain of exile.  </a:t>
            </a:r>
          </a:p>
          <a:p>
            <a:pPr fontAlgn="base"/>
            <a:r>
              <a:rPr lang="en-US" dirty="0">
                <a:solidFill>
                  <a:schemeClr val="tx1"/>
                </a:solidFill>
                <a:latin typeface="Gill Sans MT" panose="020B0502020104020203" pitchFamily="34" charset="0"/>
              </a:rPr>
              <a:t>Today we know that so many – millions upon millions -  </a:t>
            </a:r>
          </a:p>
          <a:p>
            <a:pPr fontAlgn="base"/>
            <a:r>
              <a:rPr lang="en-US" dirty="0">
                <a:solidFill>
                  <a:schemeClr val="tx1"/>
                </a:solidFill>
                <a:latin typeface="Gill Sans MT" panose="020B0502020104020203" pitchFamily="34" charset="0"/>
              </a:rPr>
              <a:t>Flee for their own lives and for their children. </a:t>
            </a:r>
          </a:p>
          <a:p>
            <a:pPr fontAlgn="base"/>
            <a:r>
              <a:rPr lang="en-US" dirty="0">
                <a:solidFill>
                  <a:schemeClr val="tx1"/>
                </a:solidFill>
                <a:latin typeface="Gill Sans MT" panose="020B0502020104020203" pitchFamily="34" charset="0"/>
              </a:rPr>
              <a:t>The numbers seem so vast, the problem so great.  </a:t>
            </a:r>
          </a:p>
          <a:p>
            <a:pPr fontAlgn="base"/>
            <a:r>
              <a:rPr lang="en-US" dirty="0">
                <a:solidFill>
                  <a:schemeClr val="tx1"/>
                </a:solidFill>
                <a:latin typeface="Gill Sans MT" panose="020B0502020104020203" pitchFamily="34" charset="0"/>
              </a:rPr>
              <a:t>It is easy to feel helpless. It is easy to forget. It is easy to ignore. </a:t>
            </a:r>
          </a:p>
          <a:p>
            <a:pPr fontAlgn="base"/>
            <a:r>
              <a:rPr lang="en-US" dirty="0">
                <a:solidFill>
                  <a:schemeClr val="tx1"/>
                </a:solidFill>
                <a:latin typeface="Gill Sans MT" panose="020B0502020104020203" pitchFamily="34" charset="0"/>
              </a:rPr>
              <a:t>Shake us from complacency and from resignation.  </a:t>
            </a:r>
          </a:p>
          <a:p>
            <a:pPr fontAlgn="base"/>
            <a:r>
              <a:rPr lang="en-US" dirty="0">
                <a:solidFill>
                  <a:schemeClr val="tx1"/>
                </a:solidFill>
                <a:latin typeface="Gill Sans MT" panose="020B0502020104020203" pitchFamily="34" charset="0"/>
              </a:rPr>
              <a:t>Fill our hearts and minds with understanding and compassion for your children </a:t>
            </a:r>
          </a:p>
          <a:p>
            <a:pPr fontAlgn="base"/>
            <a:r>
              <a:rPr lang="en-US" dirty="0">
                <a:solidFill>
                  <a:schemeClr val="tx1"/>
                </a:solidFill>
                <a:latin typeface="Gill Sans MT" panose="020B0502020104020203" pitchFamily="34" charset="0"/>
              </a:rPr>
              <a:t>Who are forced by persecution and fear to flee their homes. </a:t>
            </a:r>
          </a:p>
          <a:p>
            <a:pPr fontAlgn="base"/>
            <a:r>
              <a:rPr lang="en-US" dirty="0">
                <a:solidFill>
                  <a:schemeClr val="tx1"/>
                </a:solidFill>
                <a:latin typeface="Gill Sans MT" panose="020B0502020104020203" pitchFamily="34" charset="0"/>
              </a:rPr>
              <a:t>Remind us that each number is a name, each statistic a person -  </a:t>
            </a:r>
          </a:p>
          <a:p>
            <a:pPr fontAlgn="base"/>
            <a:r>
              <a:rPr lang="en-US" dirty="0">
                <a:solidFill>
                  <a:schemeClr val="tx1"/>
                </a:solidFill>
                <a:latin typeface="Gill Sans MT" panose="020B0502020104020203" pitchFamily="34" charset="0"/>
              </a:rPr>
              <a:t>Your child, your beloved.  </a:t>
            </a:r>
          </a:p>
          <a:p>
            <a:pPr fontAlgn="base"/>
            <a:r>
              <a:rPr lang="en-US" dirty="0">
                <a:solidFill>
                  <a:schemeClr val="tx1"/>
                </a:solidFill>
                <a:latin typeface="Gill Sans MT" panose="020B0502020104020203" pitchFamily="34" charset="0"/>
              </a:rPr>
              <a:t>Strengthen our resolve; stir in us a spirit of agency and action.  </a:t>
            </a:r>
          </a:p>
          <a:p>
            <a:pPr fontAlgn="base"/>
            <a:r>
              <a:rPr lang="en-US" dirty="0">
                <a:solidFill>
                  <a:schemeClr val="tx1"/>
                </a:solidFill>
                <a:latin typeface="Gill Sans MT" panose="020B0502020104020203" pitchFamily="34" charset="0"/>
              </a:rPr>
              <a:t>For you have blessed each of us with gifts to be shared in love for all you have created, </a:t>
            </a:r>
          </a:p>
          <a:p>
            <a:pPr fontAlgn="base"/>
            <a:r>
              <a:rPr lang="en-US" dirty="0">
                <a:solidFill>
                  <a:schemeClr val="tx1"/>
                </a:solidFill>
                <a:latin typeface="Gill Sans MT" panose="020B0502020104020203" pitchFamily="34" charset="0"/>
              </a:rPr>
              <a:t>Gifts that may be used to welcome, to comfort, to befriend. </a:t>
            </a:r>
          </a:p>
          <a:p>
            <a:pPr fontAlgn="base"/>
            <a:r>
              <a:rPr lang="en-US" dirty="0">
                <a:solidFill>
                  <a:schemeClr val="tx1"/>
                </a:solidFill>
                <a:latin typeface="Gill Sans MT" panose="020B0502020104020203" pitchFamily="34" charset="0"/>
              </a:rPr>
              <a:t>Grant that we would listen for your call.  </a:t>
            </a:r>
          </a:p>
          <a:p>
            <a:pPr fontAlgn="base"/>
            <a:r>
              <a:rPr lang="en-US" dirty="0">
                <a:solidFill>
                  <a:schemeClr val="tx1"/>
                </a:solidFill>
                <a:latin typeface="Gill Sans MT" panose="020B0502020104020203" pitchFamily="34" charset="0"/>
              </a:rPr>
              <a:t>In Your Holy Name we pray, Amen.  </a:t>
            </a:r>
          </a:p>
        </p:txBody>
      </p:sp>
      <p:sp>
        <p:nvSpPr>
          <p:cNvPr id="3" name="Rectangle 2"/>
          <p:cNvSpPr/>
          <p:nvPr/>
        </p:nvSpPr>
        <p:spPr>
          <a:xfrm>
            <a:off x="0" y="1065702"/>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77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Global Crisis: Refugee-Producing Countries </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phone&#10;&#10;Description automatically generated">
            <a:extLst>
              <a:ext uri="{FF2B5EF4-FFF2-40B4-BE49-F238E27FC236}">
                <a16:creationId xmlns:a16="http://schemas.microsoft.com/office/drawing/2014/main" id="{5F304CB3-1430-B5E8-8A49-7DF7DB19D6E3}"/>
              </a:ext>
            </a:extLst>
          </p:cNvPr>
          <p:cNvPicPr>
            <a:picLocks noChangeAspect="1"/>
          </p:cNvPicPr>
          <p:nvPr/>
        </p:nvPicPr>
        <p:blipFill>
          <a:blip r:embed="rId3"/>
          <a:stretch>
            <a:fillRect/>
          </a:stretch>
        </p:blipFill>
        <p:spPr>
          <a:xfrm>
            <a:off x="888206" y="1634178"/>
            <a:ext cx="3324225" cy="3538220"/>
          </a:xfrm>
          <a:prstGeom prst="rect">
            <a:avLst/>
          </a:prstGeom>
        </p:spPr>
      </p:pic>
      <p:sp>
        <p:nvSpPr>
          <p:cNvPr id="5" name="TextBox 4">
            <a:extLst>
              <a:ext uri="{FF2B5EF4-FFF2-40B4-BE49-F238E27FC236}">
                <a16:creationId xmlns:a16="http://schemas.microsoft.com/office/drawing/2014/main" id="{A6A463CF-21D6-6E85-A443-24CB0BEE6E19}"/>
              </a:ext>
            </a:extLst>
          </p:cNvPr>
          <p:cNvSpPr txBox="1"/>
          <p:nvPr/>
        </p:nvSpPr>
        <p:spPr>
          <a:xfrm>
            <a:off x="971550" y="5393956"/>
            <a:ext cx="4586288" cy="307777"/>
          </a:xfrm>
          <a:prstGeom prst="rect">
            <a:avLst/>
          </a:prstGeom>
          <a:noFill/>
        </p:spPr>
        <p:txBody>
          <a:bodyPr wrap="square">
            <a:spAutoFit/>
          </a:bodyPr>
          <a:lstStyle/>
          <a:p>
            <a:r>
              <a:rPr lang="en-US" sz="1400" dirty="0">
                <a:effectLst/>
                <a:latin typeface="Gill Sans MT" panose="020B0502020104020203" pitchFamily="34" charset="0"/>
                <a:ea typeface="Calibri" panose="020F0502020204030204" pitchFamily="34" charset="0"/>
                <a:cs typeface="Times New Roman" panose="02020603050405020304" pitchFamily="18" charset="0"/>
              </a:rPr>
              <a:t>Source: UNHCR Mid-year Trends 2023</a:t>
            </a:r>
            <a:endParaRPr lang="en-US" dirty="0">
              <a:latin typeface="Gill Sans MT" panose="020B0502020104020203" pitchFamily="34" charset="0"/>
            </a:endParaRPr>
          </a:p>
        </p:txBody>
      </p:sp>
      <p:pic>
        <p:nvPicPr>
          <p:cNvPr id="2050" name="Picture 2" descr="Shape of Syria (W) by HispaniolaNewGuinea on DeviantArt">
            <a:extLst>
              <a:ext uri="{FF2B5EF4-FFF2-40B4-BE49-F238E27FC236}">
                <a16:creationId xmlns:a16="http://schemas.microsoft.com/office/drawing/2014/main" id="{D859764C-C17B-6106-7D7E-0D8C471E398A}"/>
              </a:ext>
            </a:extLst>
          </p:cNvPr>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ackgroundRemoval t="3922" b="91119" l="5315" r="95770">
                        <a14:foregroundMark x1="10304" y1="31027" x2="5206" y2="40023"/>
                        <a14:foregroundMark x1="5206" y1="40023" x2="5315" y2="49481"/>
                        <a14:foregroundMark x1="5315" y1="49481" x2="10738" y2="56055"/>
                        <a14:foregroundMark x1="10738" y1="56055" x2="10412" y2="55248"/>
                        <a14:foregroundMark x1="5206" y1="73241" x2="2928" y2="81084"/>
                        <a14:foregroundMark x1="2928" y1="81084" x2="4447" y2="88927"/>
                        <a14:foregroundMark x1="4447" y1="88927" x2="8894" y2="94233"/>
                        <a14:foregroundMark x1="8894" y1="94233" x2="18330" y2="94002"/>
                        <a14:foregroundMark x1="18330" y1="94002" x2="26139" y2="91349"/>
                        <a14:foregroundMark x1="26139" y1="91349" x2="26464" y2="88812"/>
                        <a14:foregroundMark x1="69414" y1="10496" x2="90564" y2="6920"/>
                        <a14:foregroundMark x1="90564" y1="6920" x2="94035" y2="14302"/>
                        <a14:foregroundMark x1="94035" y1="14302" x2="88503" y2="14764"/>
                        <a14:foregroundMark x1="91323" y1="4383" x2="95553" y2="11419"/>
                        <a14:foregroundMark x1="95553" y1="11419" x2="95336" y2="13495"/>
                        <a14:foregroundMark x1="91540" y1="4729" x2="94577" y2="7612"/>
                        <a14:foregroundMark x1="95770" y1="6344" x2="93601" y2="3922"/>
                      </a14:backgroundRemoval>
                    </a14:imgEffect>
                  </a14:imgLayer>
                </a14:imgProps>
              </a:ext>
              <a:ext uri="{28A0092B-C50C-407E-A947-70E740481C1C}">
                <a14:useLocalDpi xmlns:a14="http://schemas.microsoft.com/office/drawing/2010/main" val="0"/>
              </a:ext>
            </a:extLst>
          </a:blip>
          <a:srcRect/>
          <a:stretch>
            <a:fillRect/>
          </a:stretch>
        </p:blipFill>
        <p:spPr bwMode="auto">
          <a:xfrm>
            <a:off x="4338437" y="1209457"/>
            <a:ext cx="2560552" cy="24078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ghanistan - solid black silhouette map Vector Image">
            <a:extLst>
              <a:ext uri="{FF2B5EF4-FFF2-40B4-BE49-F238E27FC236}">
                <a16:creationId xmlns:a16="http://schemas.microsoft.com/office/drawing/2014/main" id="{3AB7D963-2BCF-EF8B-608C-FCC91003FFDF}"/>
              </a:ext>
            </a:extLst>
          </p:cNvPr>
          <p:cNvPicPr>
            <a:picLocks noChangeAspect="1" noChangeArrowheads="1"/>
          </p:cNvPicPr>
          <p:nvPr/>
        </p:nvPicPr>
        <p:blipFill rotWithShape="1">
          <a:blip r:embed="rId6">
            <a:duotone>
              <a:schemeClr val="accent3">
                <a:shade val="45000"/>
                <a:satMod val="135000"/>
              </a:schemeClr>
              <a:prstClr val="white"/>
            </a:duotone>
            <a:alphaModFix amt="49000"/>
            <a:extLst>
              <a:ext uri="{BEBA8EAE-BF5A-486C-A8C5-ECC9F3942E4B}">
                <a14:imgProps xmlns:a14="http://schemas.microsoft.com/office/drawing/2010/main">
                  <a14:imgLayer r:embed="rId7">
                    <a14:imgEffect>
                      <a14:backgroundRemoval t="16574" b="72778" l="10000" r="90000">
                        <a14:foregroundMark x1="72000" y1="15926" x2="77800" y2="24815"/>
                        <a14:foregroundMark x1="77800" y1="24815" x2="97200" y2="20463"/>
                        <a14:foregroundMark x1="97200" y1="20463" x2="62500" y2="66204"/>
                        <a14:foregroundMark x1="62500" y1="66204" x2="50400" y2="69537"/>
                        <a14:foregroundMark x1="50400" y1="69537" x2="38200" y2="77963"/>
                        <a14:foregroundMark x1="38200" y1="77963" x2="18200" y2="79259"/>
                        <a14:foregroundMark x1="18200" y1="79259" x2="6900" y2="76204"/>
                        <a14:foregroundMark x1="6900" y1="76204" x2="7800" y2="65463"/>
                        <a14:foregroundMark x1="7800" y1="65463" x2="3700" y2="55278"/>
                        <a14:foregroundMark x1="3700" y1="55278" x2="2900" y2="44815"/>
                        <a14:foregroundMark x1="2900" y1="44815" x2="7900" y2="35000"/>
                        <a14:foregroundMark x1="7900" y1="35000" x2="20800" y2="34167"/>
                        <a14:foregroundMark x1="20800" y1="34167" x2="30500" y2="26111"/>
                        <a14:foregroundMark x1="30500" y1="26111" x2="43800" y2="21389"/>
                        <a14:foregroundMark x1="43800" y1="21389" x2="55200" y2="24352"/>
                        <a14:foregroundMark x1="55200" y1="24352" x2="74000" y2="16574"/>
                      </a14:backgroundRemoval>
                    </a14:imgEffect>
                    <a14:imgEffect>
                      <a14:saturation sat="99000"/>
                    </a14:imgEffect>
                  </a14:imgLayer>
                </a14:imgProps>
              </a:ext>
              <a:ext uri="{28A0092B-C50C-407E-A947-70E740481C1C}">
                <a14:useLocalDpi xmlns:a14="http://schemas.microsoft.com/office/drawing/2010/main" val="0"/>
              </a:ext>
            </a:extLst>
          </a:blip>
          <a:srcRect t="13664" b="20635"/>
          <a:stretch/>
        </p:blipFill>
        <p:spPr bwMode="auto">
          <a:xfrm>
            <a:off x="4168486" y="4296128"/>
            <a:ext cx="3429636" cy="24335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kraine - solid black silhouette map of country Vector Image">
            <a:extLst>
              <a:ext uri="{FF2B5EF4-FFF2-40B4-BE49-F238E27FC236}">
                <a16:creationId xmlns:a16="http://schemas.microsoft.com/office/drawing/2014/main" id="{F1F9B4AA-317C-832A-FFFA-DB40FF9BEEAE}"/>
              </a:ext>
            </a:extLst>
          </p:cNvPr>
          <p:cNvPicPr>
            <a:picLocks noChangeAspect="1" noChangeArrowheads="1"/>
          </p:cNvPicPr>
          <p:nvPr/>
        </p:nvPicPr>
        <p:blipFill rotWithShape="1">
          <a:blip r:embed="rId8">
            <a:duotone>
              <a:schemeClr val="accent3">
                <a:shade val="45000"/>
                <a:satMod val="135000"/>
              </a:schemeClr>
              <a:prstClr val="white"/>
            </a:duotone>
            <a:alphaModFix amt="29000"/>
            <a:extLst>
              <a:ext uri="{BEBA8EAE-BF5A-486C-A8C5-ECC9F3942E4B}">
                <a14:imgProps xmlns:a14="http://schemas.microsoft.com/office/drawing/2010/main">
                  <a14:imgLayer r:embed="rId9">
                    <a14:imgEffect>
                      <a14:backgroundRemoval t="21481" b="70093" l="6500" r="90000">
                        <a14:foregroundMark x1="7600" y1="35000" x2="2100" y2="43241"/>
                        <a14:foregroundMark x1="2100" y1="43241" x2="4300" y2="52685"/>
                        <a14:foregroundMark x1="4300" y1="52685" x2="14300" y2="55648"/>
                        <a14:foregroundMark x1="14300" y1="55648" x2="27200" y2="54444"/>
                        <a14:foregroundMark x1="27200" y1="54444" x2="38800" y2="55833"/>
                        <a14:foregroundMark x1="38800" y1="55833" x2="33900" y2="67222"/>
                        <a14:foregroundMark x1="33900" y1="67222" x2="41400" y2="70000"/>
                        <a14:foregroundMark x1="41400" y1="70000" x2="49900" y2="62130"/>
                        <a14:foregroundMark x1="49900" y1="62130" x2="58000" y2="70278"/>
                        <a14:foregroundMark x1="58000" y1="70278" x2="68100" y2="74259"/>
                        <a14:foregroundMark x1="68100" y1="74259" x2="78100" y2="70556"/>
                        <a14:foregroundMark x1="78100" y1="70556" x2="76700" y2="62315"/>
                        <a14:foregroundMark x1="76700" y1="62315" x2="84500" y2="60093"/>
                        <a14:foregroundMark x1="84500" y1="60093" x2="98400" y2="44167"/>
                        <a14:foregroundMark x1="98400" y1="44167" x2="98700" y2="36852"/>
                        <a14:foregroundMark x1="98700" y1="36852" x2="65400" y2="19167"/>
                        <a14:foregroundMark x1="65400" y1="19167" x2="54600" y2="18796"/>
                        <a14:foregroundMark x1="54600" y1="18796" x2="32500" y2="23241"/>
                        <a14:foregroundMark x1="32500" y1="23241" x2="22400" y2="21481"/>
                        <a14:foregroundMark x1="22400" y1="21481" x2="10100" y2="22870"/>
                        <a14:foregroundMark x1="10100" y1="22870" x2="9600" y2="32778"/>
                        <a14:foregroundMark x1="9600" y1="32778" x2="6500" y2="36111"/>
                      </a14:backgroundRemoval>
                    </a14:imgEffect>
                  </a14:imgLayer>
                </a14:imgProps>
              </a:ext>
              <a:ext uri="{28A0092B-C50C-407E-A947-70E740481C1C}">
                <a14:useLocalDpi xmlns:a14="http://schemas.microsoft.com/office/drawing/2010/main" val="0"/>
              </a:ext>
            </a:extLst>
          </a:blip>
          <a:srcRect t="15444" b="23829"/>
          <a:stretch/>
        </p:blipFill>
        <p:spPr bwMode="auto">
          <a:xfrm>
            <a:off x="5725426" y="2482032"/>
            <a:ext cx="3534569" cy="231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94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Global Crisis: Refugee-Hosting Countries</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FF8F41-C48B-E0E6-70AB-620E947293E7}"/>
              </a:ext>
            </a:extLst>
          </p:cNvPr>
          <p:cNvPicPr>
            <a:picLocks noChangeAspect="1"/>
          </p:cNvPicPr>
          <p:nvPr/>
        </p:nvPicPr>
        <p:blipFill rotWithShape="1">
          <a:blip r:embed="rId3"/>
          <a:srcRect l="5234"/>
          <a:stretch/>
        </p:blipFill>
        <p:spPr>
          <a:xfrm>
            <a:off x="415128" y="1349257"/>
            <a:ext cx="8021642" cy="3988638"/>
          </a:xfrm>
          <a:prstGeom prst="rect">
            <a:avLst/>
          </a:prstGeom>
        </p:spPr>
      </p:pic>
      <p:sp>
        <p:nvSpPr>
          <p:cNvPr id="5" name="TextBox 4">
            <a:extLst>
              <a:ext uri="{FF2B5EF4-FFF2-40B4-BE49-F238E27FC236}">
                <a16:creationId xmlns:a16="http://schemas.microsoft.com/office/drawing/2014/main" id="{76A8C24A-A7A6-0830-D0F4-3AE7628F0143}"/>
              </a:ext>
            </a:extLst>
          </p:cNvPr>
          <p:cNvSpPr txBox="1"/>
          <p:nvPr/>
        </p:nvSpPr>
        <p:spPr>
          <a:xfrm>
            <a:off x="415128" y="5491099"/>
            <a:ext cx="4586288" cy="307777"/>
          </a:xfrm>
          <a:prstGeom prst="rect">
            <a:avLst/>
          </a:prstGeom>
          <a:noFill/>
        </p:spPr>
        <p:txBody>
          <a:bodyPr wrap="square">
            <a:spAutoFit/>
          </a:bodyPr>
          <a:lstStyle/>
          <a:p>
            <a:r>
              <a:rPr lang="en-US" sz="1400" dirty="0">
                <a:effectLst/>
                <a:latin typeface="Gill Sans MT" panose="020B0502020104020203" pitchFamily="34" charset="0"/>
                <a:ea typeface="Calibri" panose="020F0502020204030204" pitchFamily="34" charset="0"/>
                <a:cs typeface="Times New Roman" panose="02020603050405020304" pitchFamily="18" charset="0"/>
              </a:rPr>
              <a:t>Source:  </a:t>
            </a:r>
            <a:r>
              <a:rPr lang="en-US" sz="1400" dirty="0">
                <a:effectLst/>
                <a:latin typeface="Gill Sans MT" panose="020B0502020104020203" pitchFamily="34" charset="0"/>
                <a:ea typeface="Calibri" panose="020F0502020204030204" pitchFamily="34" charset="0"/>
                <a:cs typeface="Times New Roman" panose="02020603050405020304" pitchFamily="18" charset="0"/>
                <a:hlinkClick r:id="rId4"/>
              </a:rPr>
              <a:t>UNHCR Refugee Statistics </a:t>
            </a:r>
            <a:r>
              <a:rPr lang="en-US" sz="1400" dirty="0">
                <a:effectLst/>
                <a:latin typeface="Gill Sans MT" panose="020B0502020104020203" pitchFamily="34" charset="0"/>
                <a:ea typeface="Calibri" panose="020F0502020204030204" pitchFamily="34" charset="0"/>
                <a:cs typeface="Times New Roman" panose="02020603050405020304" pitchFamily="18" charset="0"/>
              </a:rPr>
              <a:t>for mid-2023</a:t>
            </a:r>
            <a:endParaRPr lang="en-US" dirty="0">
              <a:latin typeface="Gill Sans MT" panose="020B0502020104020203" pitchFamily="34" charset="0"/>
            </a:endParaRPr>
          </a:p>
        </p:txBody>
      </p:sp>
    </p:spTree>
    <p:extLst>
      <p:ext uri="{BB962C8B-B14F-4D97-AF65-F5344CB8AC3E}">
        <p14:creationId xmlns:p14="http://schemas.microsoft.com/office/powerpoint/2010/main" val="2747423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Global Crisis: Refugee-Hosting Countries</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C957D64-5BB3-FA84-118B-36C2FA2067C6}"/>
              </a:ext>
            </a:extLst>
          </p:cNvPr>
          <p:cNvPicPr>
            <a:picLocks noChangeAspect="1"/>
          </p:cNvPicPr>
          <p:nvPr/>
        </p:nvPicPr>
        <p:blipFill>
          <a:blip r:embed="rId3"/>
          <a:stretch>
            <a:fillRect/>
          </a:stretch>
        </p:blipFill>
        <p:spPr>
          <a:xfrm>
            <a:off x="993959" y="1518322"/>
            <a:ext cx="6721291" cy="4684536"/>
          </a:xfrm>
          <a:prstGeom prst="rect">
            <a:avLst/>
          </a:prstGeom>
        </p:spPr>
      </p:pic>
      <p:sp>
        <p:nvSpPr>
          <p:cNvPr id="4" name="TextBox 3">
            <a:extLst>
              <a:ext uri="{FF2B5EF4-FFF2-40B4-BE49-F238E27FC236}">
                <a16:creationId xmlns:a16="http://schemas.microsoft.com/office/drawing/2014/main" id="{7F04712E-82A5-2222-8636-F1FBF9F38419}"/>
              </a:ext>
            </a:extLst>
          </p:cNvPr>
          <p:cNvSpPr txBox="1"/>
          <p:nvPr/>
        </p:nvSpPr>
        <p:spPr>
          <a:xfrm>
            <a:off x="1435894" y="6260091"/>
            <a:ext cx="6450807" cy="307777"/>
          </a:xfrm>
          <a:prstGeom prst="rect">
            <a:avLst/>
          </a:prstGeom>
          <a:noFill/>
        </p:spPr>
        <p:txBody>
          <a:bodyPr wrap="square" rtlCol="0">
            <a:spAutoFit/>
          </a:bodyPr>
          <a:lstStyle/>
          <a:p>
            <a:r>
              <a:rPr lang="en-US" dirty="0">
                <a:latin typeface="Gill Sans MT" panose="020B0502020104020203" pitchFamily="34" charset="0"/>
              </a:rPr>
              <a:t>Source: UNHCR, </a:t>
            </a:r>
            <a:r>
              <a:rPr lang="en-US" dirty="0">
                <a:latin typeface="Gill Sans MT" panose="020B0502020104020203" pitchFamily="34" charset="0"/>
                <a:hlinkClick r:id="rId4"/>
              </a:rPr>
              <a:t>Refugee Statistics</a:t>
            </a:r>
            <a:endParaRPr lang="en-US" dirty="0">
              <a:latin typeface="Gill Sans MT" panose="020B0502020104020203" pitchFamily="34" charset="0"/>
            </a:endParaRPr>
          </a:p>
        </p:txBody>
      </p:sp>
    </p:spTree>
    <p:extLst>
      <p:ext uri="{BB962C8B-B14F-4D97-AF65-F5344CB8AC3E}">
        <p14:creationId xmlns:p14="http://schemas.microsoft.com/office/powerpoint/2010/main" val="1963989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Global Crisis: Refugee-Hosting Countries</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04712E-82A5-2222-8636-F1FBF9F38419}"/>
              </a:ext>
            </a:extLst>
          </p:cNvPr>
          <p:cNvSpPr txBox="1"/>
          <p:nvPr/>
        </p:nvSpPr>
        <p:spPr>
          <a:xfrm>
            <a:off x="915775" y="2728326"/>
            <a:ext cx="6844042" cy="523220"/>
          </a:xfrm>
          <a:prstGeom prst="rect">
            <a:avLst/>
          </a:prstGeom>
          <a:noFill/>
        </p:spPr>
        <p:txBody>
          <a:bodyPr wrap="square" rtlCol="0">
            <a:spAutoFit/>
          </a:bodyPr>
          <a:lstStyle/>
          <a:p>
            <a:r>
              <a:rPr lang="en-US" sz="1400" dirty="0"/>
              <a:t>. </a:t>
            </a:r>
          </a:p>
          <a:p>
            <a:endParaRPr lang="en-US" sz="1400" dirty="0"/>
          </a:p>
        </p:txBody>
      </p:sp>
      <p:sp>
        <p:nvSpPr>
          <p:cNvPr id="2" name="TextBox 1">
            <a:extLst>
              <a:ext uri="{FF2B5EF4-FFF2-40B4-BE49-F238E27FC236}">
                <a16:creationId xmlns:a16="http://schemas.microsoft.com/office/drawing/2014/main" id="{452AEFFA-B0B0-57C3-8D73-B0D49024CACD}"/>
              </a:ext>
            </a:extLst>
          </p:cNvPr>
          <p:cNvSpPr txBox="1"/>
          <p:nvPr/>
        </p:nvSpPr>
        <p:spPr>
          <a:xfrm>
            <a:off x="444617" y="1979978"/>
            <a:ext cx="8405767" cy="4247317"/>
          </a:xfrm>
          <a:prstGeom prst="rect">
            <a:avLst/>
          </a:prstGeom>
          <a:noFill/>
        </p:spPr>
        <p:txBody>
          <a:bodyPr wrap="square" rtlCol="0">
            <a:spAutoFit/>
          </a:bodyPr>
          <a:lstStyle/>
          <a:p>
            <a:pPr algn="l">
              <a:buFont typeface="+mj-lt"/>
              <a:buAutoNum type="arabicPeriod"/>
            </a:pPr>
            <a:r>
              <a:rPr lang="en-US" sz="3200" dirty="0">
                <a:latin typeface="Gill Sans MT" panose="020B0502020104020203" pitchFamily="34" charset="0"/>
              </a:rPr>
              <a:t> A</a:t>
            </a:r>
            <a:r>
              <a:rPr lang="en-US" sz="3200" b="0" i="0" dirty="0">
                <a:solidFill>
                  <a:srgbClr val="000000"/>
                </a:solidFill>
                <a:effectLst/>
                <a:latin typeface="Gill Sans MT" panose="020B0502020104020203" pitchFamily="34" charset="0"/>
              </a:rPr>
              <a:t> majority of displaced people are hosted in </a:t>
            </a:r>
            <a:r>
              <a:rPr lang="en-US" sz="3200" b="0" i="0" dirty="0">
                <a:solidFill>
                  <a:srgbClr val="FF0000"/>
                </a:solidFill>
                <a:effectLst/>
                <a:latin typeface="Gill Sans MT" panose="020B0502020104020203" pitchFamily="34" charset="0"/>
              </a:rPr>
              <a:t>low- and middle-income </a:t>
            </a:r>
            <a:r>
              <a:rPr lang="en-US" sz="3200" b="0" i="0" dirty="0">
                <a:solidFill>
                  <a:srgbClr val="000000"/>
                </a:solidFill>
                <a:effectLst/>
                <a:latin typeface="Gill Sans MT" panose="020B0502020104020203" pitchFamily="34" charset="0"/>
              </a:rPr>
              <a:t>countries.</a:t>
            </a:r>
          </a:p>
          <a:p>
            <a:pPr algn="l"/>
            <a:endParaRPr lang="en-US" sz="3200" b="0" i="0" dirty="0">
              <a:solidFill>
                <a:srgbClr val="000000"/>
              </a:solidFill>
              <a:effectLst/>
              <a:latin typeface="Gill Sans MT" panose="020B0502020104020203" pitchFamily="34" charset="0"/>
            </a:endParaRPr>
          </a:p>
          <a:p>
            <a:pPr algn="l"/>
            <a:r>
              <a:rPr lang="en-US" sz="3200" b="0" i="0" dirty="0">
                <a:solidFill>
                  <a:srgbClr val="000000"/>
                </a:solidFill>
                <a:effectLst/>
                <a:latin typeface="Gill Sans MT" panose="020B0502020104020203" pitchFamily="34" charset="0"/>
              </a:rPr>
              <a:t>2. Most displaced people seek protection in countries </a:t>
            </a:r>
            <a:r>
              <a:rPr lang="en-US" sz="3200" b="0" i="0" dirty="0">
                <a:solidFill>
                  <a:srgbClr val="FF0000"/>
                </a:solidFill>
                <a:effectLst/>
                <a:latin typeface="Gill Sans MT" panose="020B0502020104020203" pitchFamily="34" charset="0"/>
              </a:rPr>
              <a:t>close to their country of origin</a:t>
            </a:r>
            <a:r>
              <a:rPr lang="en-US" sz="3200" b="0" i="0" dirty="0">
                <a:solidFill>
                  <a:srgbClr val="000000"/>
                </a:solidFill>
                <a:effectLst/>
                <a:latin typeface="Gill Sans MT" panose="020B0502020104020203" pitchFamily="34" charset="0"/>
              </a:rPr>
              <a:t>.</a:t>
            </a:r>
          </a:p>
          <a:p>
            <a:pPr algn="l"/>
            <a:endParaRPr lang="en-US" sz="3200" dirty="0">
              <a:latin typeface="Gill Sans MT" panose="020B0502020104020203" pitchFamily="34" charset="0"/>
            </a:endParaRPr>
          </a:p>
          <a:p>
            <a:pPr algn="l"/>
            <a:r>
              <a:rPr lang="en-US" sz="3200" b="0" i="0" dirty="0">
                <a:solidFill>
                  <a:srgbClr val="000000"/>
                </a:solidFill>
                <a:effectLst/>
                <a:latin typeface="Gill Sans MT" panose="020B0502020104020203" pitchFamily="34" charset="0"/>
              </a:rPr>
              <a:t>3. Many displaced people </a:t>
            </a:r>
            <a:r>
              <a:rPr lang="en-US" sz="3200" b="0" i="0" dirty="0">
                <a:solidFill>
                  <a:schemeClr val="tx1"/>
                </a:solidFill>
                <a:effectLst/>
                <a:latin typeface="Gill Sans MT" panose="020B0502020104020203" pitchFamily="34" charset="0"/>
              </a:rPr>
              <a:t>remain</a:t>
            </a:r>
            <a:r>
              <a:rPr lang="en-US" sz="3200" b="0" i="0" dirty="0">
                <a:solidFill>
                  <a:srgbClr val="FF0000"/>
                </a:solidFill>
                <a:effectLst/>
                <a:latin typeface="Gill Sans MT" panose="020B0502020104020203" pitchFamily="34" charset="0"/>
              </a:rPr>
              <a:t> in exile </a:t>
            </a:r>
            <a:r>
              <a:rPr lang="en-US" sz="3200" b="0" i="0" dirty="0">
                <a:solidFill>
                  <a:srgbClr val="000000"/>
                </a:solidFill>
                <a:effectLst/>
                <a:latin typeface="Gill Sans MT" panose="020B0502020104020203" pitchFamily="34" charset="0"/>
              </a:rPr>
              <a:t>for protracted periods of time.</a:t>
            </a:r>
          </a:p>
          <a:p>
            <a:endParaRPr lang="en-US" dirty="0"/>
          </a:p>
        </p:txBody>
      </p:sp>
    </p:spTree>
    <p:extLst>
      <p:ext uri="{BB962C8B-B14F-4D97-AF65-F5344CB8AC3E}">
        <p14:creationId xmlns:p14="http://schemas.microsoft.com/office/powerpoint/2010/main" val="167918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Global Crisis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925" y="1358134"/>
            <a:ext cx="5181285" cy="5181285"/>
          </a:xfrm>
          <a:prstGeom prst="rect">
            <a:avLst/>
          </a:prstGeom>
        </p:spPr>
      </p:pic>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74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Durable Solutions</a:t>
            </a:r>
          </a:p>
        </p:txBody>
      </p:sp>
      <p:sp>
        <p:nvSpPr>
          <p:cNvPr id="8" name="Shape 273"/>
          <p:cNvSpPr txBox="1">
            <a:spLocks/>
          </p:cNvSpPr>
          <p:nvPr/>
        </p:nvSpPr>
        <p:spPr bwMode="auto">
          <a:xfrm>
            <a:off x="369454" y="1302502"/>
            <a:ext cx="6447501" cy="2910580"/>
          </a:xfrm>
          <a:prstGeom prst="rect">
            <a:avLst/>
          </a:prstGeom>
          <a:noFill/>
          <a:ln w="9525">
            <a:noFill/>
            <a:miter lim="800000"/>
            <a:headEnd/>
            <a:tailEnd/>
          </a:ln>
        </p:spPr>
        <p:txBody>
          <a:bodyPr vert="horz" wrap="square" lIns="68569" tIns="34275" rIns="68569" bIns="34275"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a:lnSpc>
                <a:spcPct val="80000"/>
              </a:lnSpc>
              <a:spcBef>
                <a:spcPts val="0"/>
              </a:spcBef>
              <a:spcAft>
                <a:spcPts val="600"/>
              </a:spcAft>
              <a:buClr>
                <a:srgbClr val="6D1D6B"/>
              </a:buClr>
              <a:buSzPct val="78352"/>
              <a:buFont typeface="Noto Sans Symbols"/>
              <a:buChar char="▶"/>
            </a:pPr>
            <a:r>
              <a:rPr lang="en-US" sz="2000" b="1" dirty="0">
                <a:solidFill>
                  <a:schemeClr val="tx1">
                    <a:lumMod val="95000"/>
                    <a:lumOff val="5000"/>
                  </a:schemeClr>
                </a:solidFill>
                <a:latin typeface="Gill Sans MT" panose="020B0502020104020203" pitchFamily="34" charset="0"/>
                <a:ea typeface="Trebuchet MS"/>
                <a:cs typeface="Times New Roman" panose="02020603050405020304" pitchFamily="18" charset="0"/>
                <a:sym typeface="Trebuchet MS"/>
              </a:rPr>
              <a:t>Repatriation</a:t>
            </a:r>
          </a:p>
          <a:p>
            <a:pPr marL="257175" indent="-257175">
              <a:lnSpc>
                <a:spcPct val="80000"/>
              </a:lnSpc>
              <a:spcBef>
                <a:spcPts val="750"/>
              </a:spcBef>
              <a:spcAft>
                <a:spcPts val="600"/>
              </a:spcAft>
              <a:buClr>
                <a:srgbClr val="6D1D6B"/>
              </a:buClr>
              <a:buSzPct val="78352"/>
              <a:buFont typeface="Noto Sans Symbols"/>
              <a:buChar char="▶"/>
            </a:pPr>
            <a:r>
              <a:rPr lang="en-US" sz="2000" b="1" dirty="0">
                <a:solidFill>
                  <a:schemeClr val="tx1">
                    <a:lumMod val="95000"/>
                    <a:lumOff val="5000"/>
                  </a:schemeClr>
                </a:solidFill>
                <a:latin typeface="Gill Sans MT" panose="020B0502020104020203" pitchFamily="34" charset="0"/>
                <a:ea typeface="Trebuchet MS"/>
                <a:cs typeface="Times New Roman" panose="02020603050405020304" pitchFamily="18" charset="0"/>
                <a:sym typeface="Trebuchet MS"/>
              </a:rPr>
              <a:t>Integration</a:t>
            </a:r>
          </a:p>
          <a:p>
            <a:pPr marL="257175" indent="-257175">
              <a:lnSpc>
                <a:spcPct val="80000"/>
              </a:lnSpc>
              <a:spcBef>
                <a:spcPts val="750"/>
              </a:spcBef>
              <a:spcAft>
                <a:spcPts val="600"/>
              </a:spcAft>
              <a:buClr>
                <a:srgbClr val="6D1D6B"/>
              </a:buClr>
              <a:buSzPct val="78352"/>
              <a:buFont typeface="Noto Sans Symbols"/>
              <a:buChar char="▶"/>
            </a:pPr>
            <a:r>
              <a:rPr lang="en-US" sz="2000" b="1" dirty="0">
                <a:solidFill>
                  <a:schemeClr val="tx1">
                    <a:lumMod val="95000"/>
                    <a:lumOff val="5000"/>
                  </a:schemeClr>
                </a:solidFill>
                <a:latin typeface="Gill Sans MT" panose="020B0502020104020203" pitchFamily="34" charset="0"/>
                <a:ea typeface="Trebuchet MS"/>
                <a:cs typeface="Times New Roman" panose="02020603050405020304" pitchFamily="18" charset="0"/>
                <a:sym typeface="Trebuchet MS"/>
              </a:rPr>
              <a:t>Resettlement</a:t>
            </a:r>
          </a:p>
          <a:p>
            <a:pPr marL="557213" lvl="1" indent="-214313">
              <a:lnSpc>
                <a:spcPct val="80000"/>
              </a:lnSpc>
              <a:spcBef>
                <a:spcPts val="750"/>
              </a:spcBef>
              <a:spcAft>
                <a:spcPts val="600"/>
              </a:spcAft>
              <a:buClr>
                <a:srgbClr val="6D1D6B"/>
              </a:buClr>
              <a:buSzPct val="78933"/>
              <a:buFont typeface="Noto Sans Symbols"/>
              <a:buChar char="▶"/>
            </a:pPr>
            <a:r>
              <a:rPr lang="en-US" sz="2000" dirty="0">
                <a:solidFill>
                  <a:schemeClr val="tx1">
                    <a:lumMod val="95000"/>
                    <a:lumOff val="5000"/>
                  </a:schemeClr>
                </a:solidFill>
                <a:latin typeface="Gill Sans MT" panose="020B0502020104020203" pitchFamily="34" charset="0"/>
                <a:ea typeface="Trebuchet MS"/>
                <a:cs typeface="Times New Roman" panose="02020603050405020304" pitchFamily="18" charset="0"/>
                <a:sym typeface="Trebuchet MS"/>
              </a:rPr>
              <a:t>Eligible categories</a:t>
            </a:r>
          </a:p>
          <a:p>
            <a:pPr marL="857250" lvl="2" indent="-171450">
              <a:lnSpc>
                <a:spcPct val="80000"/>
              </a:lnSpc>
              <a:spcBef>
                <a:spcPts val="750"/>
              </a:spcBef>
              <a:spcAft>
                <a:spcPts val="600"/>
              </a:spcAft>
              <a:buClr>
                <a:srgbClr val="6D1D6B"/>
              </a:buClr>
              <a:buSzPct val="79692"/>
              <a:buFont typeface="Noto Sans Symbols"/>
              <a:buChar char="▶"/>
            </a:pPr>
            <a:r>
              <a:rPr lang="en-US" sz="2000" dirty="0">
                <a:solidFill>
                  <a:schemeClr val="tx1">
                    <a:lumMod val="95000"/>
                    <a:lumOff val="5000"/>
                  </a:schemeClr>
                </a:solidFill>
                <a:latin typeface="Gill Sans MT" panose="020B0502020104020203" pitchFamily="34" charset="0"/>
                <a:ea typeface="Trebuchet MS"/>
                <a:cs typeface="Times New Roman" panose="02020603050405020304" pitchFamily="18" charset="0"/>
                <a:sym typeface="Trebuchet MS"/>
              </a:rPr>
              <a:t>Legal and/or Physical Protection Needs</a:t>
            </a:r>
          </a:p>
          <a:p>
            <a:pPr marL="857250" lvl="2" indent="-171450">
              <a:lnSpc>
                <a:spcPct val="80000"/>
              </a:lnSpc>
              <a:spcBef>
                <a:spcPts val="750"/>
              </a:spcBef>
              <a:spcAft>
                <a:spcPts val="600"/>
              </a:spcAft>
              <a:buClr>
                <a:srgbClr val="6D1D6B"/>
              </a:buClr>
              <a:buSzPct val="79692"/>
              <a:buFont typeface="Noto Sans Symbols"/>
              <a:buChar char="▶"/>
            </a:pPr>
            <a:r>
              <a:rPr lang="en-US" sz="2000" dirty="0">
                <a:solidFill>
                  <a:schemeClr val="tx1">
                    <a:lumMod val="95000"/>
                    <a:lumOff val="5000"/>
                  </a:schemeClr>
                </a:solidFill>
                <a:latin typeface="Gill Sans MT" panose="020B0502020104020203" pitchFamily="34" charset="0"/>
                <a:ea typeface="Trebuchet MS"/>
                <a:cs typeface="Times New Roman" panose="02020603050405020304" pitchFamily="18" charset="0"/>
                <a:sym typeface="Trebuchet MS"/>
              </a:rPr>
              <a:t>Survivors of Torture and/or Violence</a:t>
            </a:r>
          </a:p>
          <a:p>
            <a:pPr marL="857250" lvl="2" indent="-171450">
              <a:lnSpc>
                <a:spcPct val="80000"/>
              </a:lnSpc>
              <a:spcBef>
                <a:spcPts val="750"/>
              </a:spcBef>
              <a:spcAft>
                <a:spcPts val="600"/>
              </a:spcAft>
              <a:buClr>
                <a:srgbClr val="6D1D6B"/>
              </a:buClr>
              <a:buSzPct val="79692"/>
              <a:buFont typeface="Noto Sans Symbols"/>
              <a:buChar char="▶"/>
            </a:pPr>
            <a:r>
              <a:rPr lang="en-US" sz="2000" dirty="0">
                <a:solidFill>
                  <a:schemeClr val="tx1">
                    <a:lumMod val="95000"/>
                    <a:lumOff val="5000"/>
                  </a:schemeClr>
                </a:solidFill>
                <a:latin typeface="Gill Sans MT" panose="020B0502020104020203" pitchFamily="34" charset="0"/>
                <a:ea typeface="Trebuchet MS"/>
                <a:cs typeface="Times New Roman" panose="02020603050405020304" pitchFamily="18" charset="0"/>
                <a:sym typeface="Trebuchet MS"/>
              </a:rPr>
              <a:t>Medical Needs</a:t>
            </a:r>
          </a:p>
          <a:p>
            <a:pPr marL="857250" lvl="2" indent="-171450">
              <a:lnSpc>
                <a:spcPct val="80000"/>
              </a:lnSpc>
              <a:spcBef>
                <a:spcPts val="750"/>
              </a:spcBef>
              <a:spcAft>
                <a:spcPts val="600"/>
              </a:spcAft>
              <a:buClr>
                <a:srgbClr val="6D1D6B"/>
              </a:buClr>
              <a:buSzPct val="79692"/>
              <a:buFont typeface="Noto Sans Symbols"/>
              <a:buChar char="▶"/>
            </a:pPr>
            <a:r>
              <a:rPr lang="en-US" sz="2000" dirty="0">
                <a:solidFill>
                  <a:schemeClr val="tx1">
                    <a:lumMod val="95000"/>
                    <a:lumOff val="5000"/>
                  </a:schemeClr>
                </a:solidFill>
                <a:latin typeface="Gill Sans MT" panose="020B0502020104020203" pitchFamily="34" charset="0"/>
                <a:ea typeface="Trebuchet MS"/>
                <a:cs typeface="Times New Roman" panose="02020603050405020304" pitchFamily="18" charset="0"/>
                <a:sym typeface="Trebuchet MS"/>
              </a:rPr>
              <a:t>Women and Girls at Risk</a:t>
            </a:r>
          </a:p>
          <a:p>
            <a:pPr marL="857250" lvl="2" indent="-171450">
              <a:lnSpc>
                <a:spcPct val="80000"/>
              </a:lnSpc>
              <a:spcBef>
                <a:spcPts val="750"/>
              </a:spcBef>
              <a:spcAft>
                <a:spcPts val="600"/>
              </a:spcAft>
              <a:buClr>
                <a:srgbClr val="6D1D6B"/>
              </a:buClr>
              <a:buSzPct val="79692"/>
              <a:buFont typeface="Noto Sans Symbols"/>
              <a:buChar char="▶"/>
            </a:pPr>
            <a:r>
              <a:rPr lang="en-US" sz="2000" dirty="0">
                <a:solidFill>
                  <a:schemeClr val="tx1">
                    <a:lumMod val="95000"/>
                    <a:lumOff val="5000"/>
                  </a:schemeClr>
                </a:solidFill>
                <a:latin typeface="Gill Sans MT" panose="020B0502020104020203" pitchFamily="34" charset="0"/>
                <a:ea typeface="Trebuchet MS"/>
                <a:cs typeface="Times New Roman" panose="02020603050405020304" pitchFamily="18" charset="0"/>
                <a:sym typeface="Trebuchet MS"/>
              </a:rPr>
              <a:t>Family Reunification</a:t>
            </a:r>
          </a:p>
          <a:p>
            <a:pPr marL="857250" lvl="2" indent="-171450">
              <a:lnSpc>
                <a:spcPct val="80000"/>
              </a:lnSpc>
              <a:spcBef>
                <a:spcPts val="750"/>
              </a:spcBef>
              <a:spcAft>
                <a:spcPts val="600"/>
              </a:spcAft>
              <a:buClr>
                <a:srgbClr val="6D1D6B"/>
              </a:buClr>
              <a:buSzPct val="79692"/>
              <a:buFont typeface="Noto Sans Symbols"/>
              <a:buChar char="▶"/>
            </a:pPr>
            <a:r>
              <a:rPr lang="en-US" sz="2000" dirty="0">
                <a:solidFill>
                  <a:schemeClr val="tx1">
                    <a:lumMod val="95000"/>
                    <a:lumOff val="5000"/>
                  </a:schemeClr>
                </a:solidFill>
                <a:latin typeface="Gill Sans MT" panose="020B0502020104020203" pitchFamily="34" charset="0"/>
                <a:ea typeface="Trebuchet MS"/>
                <a:cs typeface="Times New Roman" panose="02020603050405020304" pitchFamily="18" charset="0"/>
                <a:sym typeface="Trebuchet MS"/>
              </a:rPr>
              <a:t>Children and Adolescents at Risk</a:t>
            </a:r>
          </a:p>
          <a:p>
            <a:pPr marL="857250" lvl="2" indent="-171450">
              <a:lnSpc>
                <a:spcPct val="80000"/>
              </a:lnSpc>
              <a:spcBef>
                <a:spcPts val="750"/>
              </a:spcBef>
              <a:spcAft>
                <a:spcPts val="600"/>
              </a:spcAft>
              <a:buClr>
                <a:srgbClr val="6D1D6B"/>
              </a:buClr>
              <a:buSzPct val="79692"/>
              <a:buFont typeface="Noto Sans Symbols"/>
              <a:buChar char="▶"/>
            </a:pPr>
            <a:r>
              <a:rPr lang="en-US" sz="2000" dirty="0">
                <a:solidFill>
                  <a:schemeClr val="tx1">
                    <a:lumMod val="95000"/>
                    <a:lumOff val="5000"/>
                  </a:schemeClr>
                </a:solidFill>
                <a:latin typeface="Gill Sans MT" panose="020B0502020104020203" pitchFamily="34" charset="0"/>
                <a:ea typeface="Trebuchet MS"/>
                <a:cs typeface="Times New Roman" panose="02020603050405020304" pitchFamily="18" charset="0"/>
                <a:sym typeface="Trebuchet MS"/>
              </a:rPr>
              <a:t>Lack of Foreseeable Alternative Durable Solutions</a:t>
            </a:r>
          </a:p>
          <a:p>
            <a:pPr marL="857250" lvl="2" indent="-171450">
              <a:lnSpc>
                <a:spcPct val="80000"/>
              </a:lnSpc>
              <a:spcBef>
                <a:spcPts val="750"/>
              </a:spcBef>
              <a:spcAft>
                <a:spcPts val="600"/>
              </a:spcAft>
              <a:buClr>
                <a:srgbClr val="6D1D6B"/>
              </a:buClr>
              <a:buSzPct val="79692"/>
              <a:buFont typeface="Arial" charset="0"/>
              <a:buNone/>
            </a:pPr>
            <a:endParaRPr lang="en-US" sz="2000" dirty="0">
              <a:solidFill>
                <a:schemeClr val="bg1">
                  <a:lumMod val="50000"/>
                </a:schemeClr>
              </a:solidFill>
              <a:latin typeface="Gill Sans MT" panose="020B0502020104020203" pitchFamily="34" charset="0"/>
              <a:ea typeface="Trebuchet MS"/>
              <a:cs typeface="Times New Roman" panose="02020603050405020304" pitchFamily="18" charset="0"/>
              <a:sym typeface="Trebuchet MS"/>
            </a:endParaRP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868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Refugee Resettlement Countries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418"/>
            <a:ext cx="9144000" cy="5251770"/>
          </a:xfrm>
          <a:prstGeom prst="rect">
            <a:avLst/>
          </a:prstGeom>
        </p:spPr>
      </p:pic>
      <p:pic>
        <p:nvPicPr>
          <p:cNvPr id="10" name="Picture 9"/>
          <p:cNvPicPr>
            <a:picLocks noChangeAspect="1"/>
          </p:cNvPicPr>
          <p:nvPr/>
        </p:nvPicPr>
        <p:blipFill rotWithShape="1">
          <a:blip r:embed="rId4"/>
          <a:srcRect l="22851" t="36873" r="23498" b="5554"/>
          <a:stretch/>
        </p:blipFill>
        <p:spPr>
          <a:xfrm>
            <a:off x="7577345" y="1268418"/>
            <a:ext cx="1566656" cy="945676"/>
          </a:xfrm>
          <a:prstGeom prst="rect">
            <a:avLst/>
          </a:prstGeom>
        </p:spPr>
      </p:pic>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57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6718852"/>
            <a:ext cx="9144000" cy="139148"/>
          </a:xfrm>
          <a:prstGeom prst="rect">
            <a:avLst/>
          </a:prstGeom>
        </p:spPr>
      </p:pic>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124228"/>
            <a:ext cx="9144000" cy="54474"/>
          </a:xfrm>
          <a:prstGeom prst="rect">
            <a:avLst/>
          </a:prstGeom>
        </p:spPr>
      </p:pic>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Refugee Resettlement Countries </a:t>
            </a:r>
          </a:p>
        </p:txBody>
      </p:sp>
      <p:sp>
        <p:nvSpPr>
          <p:cNvPr id="9" name="Rectangle 8"/>
          <p:cNvSpPr/>
          <p:nvPr/>
        </p:nvSpPr>
        <p:spPr>
          <a:xfrm>
            <a:off x="365279" y="2344625"/>
            <a:ext cx="8008256" cy="2677656"/>
          </a:xfrm>
          <a:prstGeom prst="rect">
            <a:avLst/>
          </a:prstGeom>
        </p:spPr>
        <p:txBody>
          <a:bodyPr wrap="square">
            <a:spAutoFit/>
          </a:bodyPr>
          <a:lstStyle/>
          <a:p>
            <a:pPr algn="ctr"/>
            <a:r>
              <a:rPr lang="en-US" sz="2800" i="1" dirty="0">
                <a:solidFill>
                  <a:schemeClr val="tx1">
                    <a:lumMod val="95000"/>
                    <a:lumOff val="5000"/>
                  </a:schemeClr>
                </a:solidFill>
                <a:latin typeface="Gill Sans MT" panose="020B0502020104020203" pitchFamily="34" charset="0"/>
              </a:rPr>
              <a:t>Argentina, Australia, Belgium, Brazil, Bulgaria, Canada, Croatia, Denmark, Estonia, Finland, France, Germany, Iceland, Ireland, Italy, Japan, Lithuania, Luxembourg, Malta, Netherlands, New Zealand, Norway, Portugal, Rep. of Korea, Romania, Spain, Sweden, Switzerland, United Kingdom, United States, Uruguay</a:t>
            </a:r>
          </a:p>
        </p:txBody>
      </p:sp>
    </p:spTree>
    <p:extLst>
      <p:ext uri="{BB962C8B-B14F-4D97-AF65-F5344CB8AC3E}">
        <p14:creationId xmlns:p14="http://schemas.microsoft.com/office/powerpoint/2010/main" val="202267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United States Refugee Admissions Program (USRAP)</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73D873B-5CB1-FAE5-899C-C16A35EB9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959" y="1293452"/>
            <a:ext cx="6476681" cy="526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491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Shape 308" descr="Image result for department of health and human services"/>
          <p:cNvPicPr preferRelativeResize="0"/>
          <p:nvPr/>
        </p:nvPicPr>
        <p:blipFill>
          <a:blip r:embed="rId3">
            <a:alphaModFix/>
          </a:blip>
          <a:stretch>
            <a:fillRect/>
          </a:stretch>
        </p:blipFill>
        <p:spPr>
          <a:xfrm>
            <a:off x="3081138" y="1276160"/>
            <a:ext cx="1686726" cy="1692210"/>
          </a:xfrm>
          <a:prstGeom prst="rect">
            <a:avLst/>
          </a:prstGeom>
          <a:noFill/>
          <a:ln>
            <a:noFill/>
          </a:ln>
        </p:spPr>
      </p:pic>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United States Refugee Admissions Program (USRAP)</a:t>
            </a:r>
          </a:p>
        </p:txBody>
      </p:sp>
      <p:pic>
        <p:nvPicPr>
          <p:cNvPr id="8" name="Shape 304"/>
          <p:cNvPicPr preferRelativeResize="0"/>
          <p:nvPr/>
        </p:nvPicPr>
        <p:blipFill rotWithShape="1">
          <a:blip r:embed="rId4">
            <a:alphaModFix/>
          </a:blip>
          <a:srcRect/>
          <a:stretch/>
        </p:blipFill>
        <p:spPr>
          <a:xfrm>
            <a:off x="141945" y="1291653"/>
            <a:ext cx="1829100" cy="1834800"/>
          </a:xfrm>
          <a:prstGeom prst="rect">
            <a:avLst/>
          </a:prstGeom>
          <a:noFill/>
          <a:ln>
            <a:noFill/>
          </a:ln>
        </p:spPr>
      </p:pic>
      <p:pic>
        <p:nvPicPr>
          <p:cNvPr id="11" name="Shape 266" descr="Image result for unhcr"/>
          <p:cNvPicPr preferRelativeResize="0">
            <a:picLocks noChangeAspect="1"/>
          </p:cNvPicPr>
          <p:nvPr/>
        </p:nvPicPr>
        <p:blipFill>
          <a:blip r:embed="rId5">
            <a:alphaModFix/>
          </a:blip>
          <a:stretch>
            <a:fillRect/>
          </a:stretch>
        </p:blipFill>
        <p:spPr>
          <a:xfrm>
            <a:off x="2772238" y="4531766"/>
            <a:ext cx="1715155" cy="2011680"/>
          </a:xfrm>
          <a:prstGeom prst="rect">
            <a:avLst/>
          </a:prstGeom>
          <a:noFill/>
          <a:ln>
            <a:no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6728" y="4559793"/>
            <a:ext cx="1823798" cy="1967299"/>
          </a:xfrm>
          <a:prstGeom prst="rect">
            <a:avLst/>
          </a:prstGeom>
        </p:spPr>
      </p:pic>
      <p:pic>
        <p:nvPicPr>
          <p:cNvPr id="13" name="Shape 303"/>
          <p:cNvPicPr preferRelativeResize="0">
            <a:picLocks noChangeAspect="1"/>
          </p:cNvPicPr>
          <p:nvPr/>
        </p:nvPicPr>
        <p:blipFill rotWithShape="1">
          <a:blip r:embed="rId7">
            <a:alphaModFix/>
          </a:blip>
          <a:srcRect/>
          <a:stretch/>
        </p:blipFill>
        <p:spPr>
          <a:xfrm>
            <a:off x="5861547" y="1200621"/>
            <a:ext cx="1837345" cy="1843287"/>
          </a:xfrm>
          <a:prstGeom prst="rect">
            <a:avLst/>
          </a:prstGeom>
          <a:noFill/>
          <a:ln>
            <a:noFill/>
          </a:ln>
        </p:spPr>
      </p:pic>
      <p:pic>
        <p:nvPicPr>
          <p:cNvPr id="14" name="Shape 306" descr="https://upload.wikimedia.org/wikipedia/commons/thumb/8/8a/Seal_of_the_United_States_Department_of_Homeland_Security.svg/2000px-Seal_of_the_United_States_Department_of_Homeland_Security.svg.png"/>
          <p:cNvPicPr preferRelativeResize="0"/>
          <p:nvPr/>
        </p:nvPicPr>
        <p:blipFill rotWithShape="1">
          <a:blip r:embed="rId8">
            <a:alphaModFix/>
          </a:blip>
          <a:srcRect/>
          <a:stretch/>
        </p:blipFill>
        <p:spPr>
          <a:xfrm>
            <a:off x="1673827" y="2659935"/>
            <a:ext cx="1777352" cy="1752479"/>
          </a:xfrm>
          <a:prstGeom prst="rect">
            <a:avLst/>
          </a:prstGeom>
          <a:noFill/>
          <a:ln>
            <a:noFill/>
          </a:ln>
        </p:spPr>
      </p:pic>
      <p:pic>
        <p:nvPicPr>
          <p:cNvPr id="15" name="Shape 305"/>
          <p:cNvPicPr preferRelativeResize="0">
            <a:picLocks noChangeAspect="1"/>
          </p:cNvPicPr>
          <p:nvPr/>
        </p:nvPicPr>
        <p:blipFill rotWithShape="1">
          <a:blip r:embed="rId9">
            <a:alphaModFix/>
          </a:blip>
          <a:srcRect/>
          <a:stretch/>
        </p:blipFill>
        <p:spPr>
          <a:xfrm>
            <a:off x="4422685" y="2625539"/>
            <a:ext cx="1773387" cy="1758848"/>
          </a:xfrm>
          <a:prstGeom prst="rect">
            <a:avLst/>
          </a:prstGeom>
          <a:noFill/>
          <a:ln>
            <a:noFill/>
          </a:ln>
        </p:spPr>
      </p:pic>
      <p:pic>
        <p:nvPicPr>
          <p:cNvPr id="16" name="Shape 307"/>
          <p:cNvPicPr preferRelativeResize="0">
            <a:picLocks noChangeAspect="1"/>
          </p:cNvPicPr>
          <p:nvPr/>
        </p:nvPicPr>
        <p:blipFill rotWithShape="1">
          <a:blip r:embed="rId10">
            <a:alphaModFix/>
          </a:blip>
          <a:srcRect/>
          <a:stretch/>
        </p:blipFill>
        <p:spPr>
          <a:xfrm>
            <a:off x="7364367" y="2670578"/>
            <a:ext cx="1741836" cy="1741836"/>
          </a:xfrm>
          <a:prstGeom prst="rect">
            <a:avLst/>
          </a:prstGeom>
          <a:noFill/>
          <a:ln>
            <a:noFill/>
          </a:ln>
        </p:spPr>
      </p:pic>
      <p:sp>
        <p:nvSpPr>
          <p:cNvPr id="18" name="Rectangle 17"/>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81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Human Migration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62" y="1358488"/>
            <a:ext cx="6808758" cy="4765221"/>
          </a:xfrm>
          <a:prstGeom prst="rect">
            <a:avLst/>
          </a:prstGeom>
        </p:spPr>
      </p:pic>
      <p:sp>
        <p:nvSpPr>
          <p:cNvPr id="3" name="Rectangle 2"/>
          <p:cNvSpPr/>
          <p:nvPr/>
        </p:nvSpPr>
        <p:spPr>
          <a:xfrm>
            <a:off x="7118349" y="1358488"/>
            <a:ext cx="1917700" cy="3754874"/>
          </a:xfrm>
          <a:prstGeom prst="rect">
            <a:avLst/>
          </a:prstGeom>
        </p:spPr>
        <p:txBody>
          <a:bodyPr wrap="square">
            <a:spAutoFit/>
          </a:bodyPr>
          <a:lstStyle/>
          <a:p>
            <a:r>
              <a:rPr lang="en-US" sz="1400" dirty="0">
                <a:solidFill>
                  <a:schemeClr val="tx1">
                    <a:lumMod val="95000"/>
                    <a:lumOff val="5000"/>
                  </a:schemeClr>
                </a:solidFill>
                <a:latin typeface="Gill Sans MT" panose="020B0502020104020203" pitchFamily="34" charset="0"/>
              </a:rPr>
              <a:t>The tomb of Egyptian vizier </a:t>
            </a:r>
            <a:r>
              <a:rPr lang="en-US" sz="1400" dirty="0" err="1">
                <a:solidFill>
                  <a:schemeClr val="tx1">
                    <a:lumMod val="95000"/>
                    <a:lumOff val="5000"/>
                  </a:schemeClr>
                </a:solidFill>
                <a:latin typeface="Gill Sans MT" panose="020B0502020104020203" pitchFamily="34" charset="0"/>
              </a:rPr>
              <a:t>Rekhimire</a:t>
            </a:r>
            <a:r>
              <a:rPr lang="en-US" sz="1400" dirty="0">
                <a:solidFill>
                  <a:schemeClr val="tx1">
                    <a:lumMod val="95000"/>
                    <a:lumOff val="5000"/>
                  </a:schemeClr>
                </a:solidFill>
                <a:latin typeface="Gill Sans MT" panose="020B0502020104020203" pitchFamily="34" charset="0"/>
              </a:rPr>
              <a:t>, ca. 1450 BCE, shows foreign slaves “making bricks for the workshop-</a:t>
            </a:r>
            <a:r>
              <a:rPr lang="en-US" sz="1400" dirty="0" err="1">
                <a:solidFill>
                  <a:schemeClr val="tx1">
                    <a:lumMod val="95000"/>
                    <a:lumOff val="5000"/>
                  </a:schemeClr>
                </a:solidFill>
                <a:latin typeface="Gill Sans MT" panose="020B0502020104020203" pitchFamily="34" charset="0"/>
              </a:rPr>
              <a:t>storeplace</a:t>
            </a:r>
            <a:r>
              <a:rPr lang="en-US" sz="1400" dirty="0">
                <a:solidFill>
                  <a:schemeClr val="tx1">
                    <a:lumMod val="95000"/>
                    <a:lumOff val="5000"/>
                  </a:schemeClr>
                </a:solidFill>
                <a:latin typeface="Gill Sans MT" panose="020B0502020104020203" pitchFamily="34" charset="0"/>
              </a:rPr>
              <a:t> of the Temple of </a:t>
            </a:r>
            <a:r>
              <a:rPr lang="en-US" sz="1400" dirty="0" err="1">
                <a:solidFill>
                  <a:schemeClr val="tx1">
                    <a:lumMod val="95000"/>
                    <a:lumOff val="5000"/>
                  </a:schemeClr>
                </a:solidFill>
                <a:latin typeface="Gill Sans MT" panose="020B0502020104020203" pitchFamily="34" charset="0"/>
              </a:rPr>
              <a:t>Amun</a:t>
            </a:r>
            <a:r>
              <a:rPr lang="en-US" sz="1400" dirty="0">
                <a:solidFill>
                  <a:schemeClr val="tx1">
                    <a:lumMod val="95000"/>
                    <a:lumOff val="5000"/>
                  </a:schemeClr>
                </a:solidFill>
                <a:latin typeface="Gill Sans MT" panose="020B0502020104020203" pitchFamily="34" charset="0"/>
              </a:rPr>
              <a:t> at </a:t>
            </a:r>
            <a:r>
              <a:rPr lang="en-US" sz="1400" dirty="0" err="1">
                <a:solidFill>
                  <a:schemeClr val="tx1">
                    <a:lumMod val="95000"/>
                    <a:lumOff val="5000"/>
                  </a:schemeClr>
                </a:solidFill>
                <a:latin typeface="Gill Sans MT" panose="020B0502020104020203" pitchFamily="34" charset="0"/>
              </a:rPr>
              <a:t>Karnak</a:t>
            </a:r>
            <a:r>
              <a:rPr lang="en-US" sz="1400" dirty="0">
                <a:solidFill>
                  <a:schemeClr val="tx1">
                    <a:lumMod val="95000"/>
                    <a:lumOff val="5000"/>
                  </a:schemeClr>
                </a:solidFill>
                <a:latin typeface="Gill Sans MT" panose="020B0502020104020203" pitchFamily="34" charset="0"/>
              </a:rPr>
              <a:t> in Thebes” and for a building ramp.</a:t>
            </a:r>
          </a:p>
          <a:p>
            <a:endParaRPr lang="en-US" sz="1400" dirty="0">
              <a:solidFill>
                <a:schemeClr val="tx1">
                  <a:lumMod val="95000"/>
                  <a:lumOff val="5000"/>
                </a:schemeClr>
              </a:solidFill>
              <a:latin typeface="Gill Sans MT" panose="020B0502020104020203" pitchFamily="34" charset="0"/>
            </a:endParaRPr>
          </a:p>
          <a:p>
            <a:r>
              <a:rPr lang="en-US" sz="1400" dirty="0">
                <a:solidFill>
                  <a:schemeClr val="tx1">
                    <a:lumMod val="95000"/>
                    <a:lumOff val="5000"/>
                  </a:schemeClr>
                </a:solidFill>
                <a:latin typeface="Gill Sans MT" panose="020B0502020104020203" pitchFamily="34" charset="0"/>
              </a:rPr>
              <a:t>Source: Wikimedia Commons</a:t>
            </a:r>
          </a:p>
          <a:p>
            <a:endParaRPr lang="en-US" sz="1400" dirty="0">
              <a:solidFill>
                <a:schemeClr val="tx1">
                  <a:lumMod val="95000"/>
                  <a:lumOff val="5000"/>
                </a:schemeClr>
              </a:solidFill>
              <a:latin typeface="Gill Sans MT" panose="020B0502020104020203" pitchFamily="34" charset="0"/>
            </a:endParaRPr>
          </a:p>
          <a:p>
            <a:r>
              <a:rPr lang="en-US" sz="1400" dirty="0">
                <a:solidFill>
                  <a:schemeClr val="tx1">
                    <a:lumMod val="95000"/>
                    <a:lumOff val="5000"/>
                  </a:schemeClr>
                </a:solidFill>
                <a:latin typeface="Gill Sans MT" panose="020B0502020104020203" pitchFamily="34" charset="0"/>
              </a:rPr>
              <a:t>More: https://www.haaretz.com/jewish/archaeology/1.713849</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74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Video</a:t>
            </a: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QUIxQ6TFZc"/>
          <p:cNvPicPr>
            <a:picLocks noRot="1" noChangeAspect="1"/>
          </p:cNvPicPr>
          <p:nvPr>
            <a:videoFile r:link="rId1"/>
          </p:nvPr>
        </p:nvPicPr>
        <p:blipFill>
          <a:blip r:embed="rId4"/>
          <a:stretch>
            <a:fillRect/>
          </a:stretch>
        </p:blipFill>
        <p:spPr>
          <a:xfrm>
            <a:off x="65298" y="1165319"/>
            <a:ext cx="9038947" cy="5564402"/>
          </a:xfrm>
          <a:prstGeom prst="rect">
            <a:avLst/>
          </a:prstGeom>
        </p:spPr>
      </p:pic>
    </p:spTree>
    <p:extLst>
      <p:ext uri="{BB962C8B-B14F-4D97-AF65-F5344CB8AC3E}">
        <p14:creationId xmlns:p14="http://schemas.microsoft.com/office/powerpoint/2010/main" val="1808740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6718852"/>
            <a:ext cx="9144000" cy="139148"/>
          </a:xfrm>
          <a:prstGeom prst="rect">
            <a:avLst/>
          </a:prstGeom>
        </p:spPr>
      </p:pic>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124228"/>
            <a:ext cx="9144000" cy="54474"/>
          </a:xfrm>
          <a:prstGeom prst="rect">
            <a:avLst/>
          </a:prstGeom>
        </p:spPr>
      </p:pic>
      <p:pic>
        <p:nvPicPr>
          <p:cNvPr id="3" name="Picture 2" descr="A map of the united states&#10;&#10;Description automatically generated">
            <a:extLst>
              <a:ext uri="{FF2B5EF4-FFF2-40B4-BE49-F238E27FC236}">
                <a16:creationId xmlns:a16="http://schemas.microsoft.com/office/drawing/2014/main" id="{A2D33B05-5E5E-A33D-7135-3A1CB08BEE63}"/>
              </a:ext>
            </a:extLst>
          </p:cNvPr>
          <p:cNvPicPr>
            <a:picLocks noChangeAspect="1"/>
          </p:cNvPicPr>
          <p:nvPr/>
        </p:nvPicPr>
        <p:blipFill>
          <a:blip r:embed="rId5"/>
          <a:stretch>
            <a:fillRect/>
          </a:stretch>
        </p:blipFill>
        <p:spPr>
          <a:xfrm>
            <a:off x="326315" y="82134"/>
            <a:ext cx="8491369" cy="6561512"/>
          </a:xfrm>
          <a:prstGeom prst="rect">
            <a:avLst/>
          </a:prstGeom>
        </p:spPr>
      </p:pic>
    </p:spTree>
    <p:extLst>
      <p:ext uri="{BB962C8B-B14F-4D97-AF65-F5344CB8AC3E}">
        <p14:creationId xmlns:p14="http://schemas.microsoft.com/office/powerpoint/2010/main" val="2107015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solidFill>
                <a:latin typeface="Gill Sans MT" panose="020B0502020104020203" pitchFamily="34" charset="0"/>
              </a:rPr>
              <a:t>ADULT CHRISTIAN FORMATION</a:t>
            </a:r>
          </a:p>
          <a:p>
            <a:pPr>
              <a:spcAft>
                <a:spcPts val="600"/>
              </a:spcAft>
            </a:pPr>
            <a:r>
              <a:rPr lang="en-US" sz="2200" dirty="0">
                <a:solidFill>
                  <a:schemeClr val="tx1"/>
                </a:solidFill>
                <a:latin typeface="Gill Sans MT" panose="020B0502020104020203" pitchFamily="34" charset="0"/>
              </a:rPr>
              <a:t>Episcopal Migration Ministries’ Resettlement Partners</a:t>
            </a:r>
          </a:p>
        </p:txBody>
      </p:sp>
      <p:pic>
        <p:nvPicPr>
          <p:cNvPr id="8" name="Picture 7"/>
          <p:cNvPicPr>
            <a:picLocks noChangeAspect="1"/>
          </p:cNvPicPr>
          <p:nvPr/>
        </p:nvPicPr>
        <p:blipFill rotWithShape="1">
          <a:blip r:embed="rId3"/>
          <a:srcRect l="22851" t="36873" r="23498" b="5554"/>
          <a:stretch/>
        </p:blipFill>
        <p:spPr>
          <a:xfrm>
            <a:off x="7568929" y="1254759"/>
            <a:ext cx="1486171" cy="897093"/>
          </a:xfrm>
          <a:prstGeom prst="rect">
            <a:avLst/>
          </a:prstGeom>
        </p:spPr>
      </p:pic>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252A29-8909-F27F-C6A9-4C9C581D56D0}"/>
              </a:ext>
            </a:extLst>
          </p:cNvPr>
          <p:cNvPicPr>
            <a:picLocks noChangeAspect="1"/>
          </p:cNvPicPr>
          <p:nvPr/>
        </p:nvPicPr>
        <p:blipFill>
          <a:blip r:embed="rId4"/>
          <a:stretch>
            <a:fillRect/>
          </a:stretch>
        </p:blipFill>
        <p:spPr>
          <a:xfrm>
            <a:off x="717659" y="2276072"/>
            <a:ext cx="7889445" cy="4336396"/>
          </a:xfrm>
          <a:prstGeom prst="rect">
            <a:avLst/>
          </a:prstGeom>
        </p:spPr>
      </p:pic>
    </p:spTree>
    <p:extLst>
      <p:ext uri="{BB962C8B-B14F-4D97-AF65-F5344CB8AC3E}">
        <p14:creationId xmlns:p14="http://schemas.microsoft.com/office/powerpoint/2010/main" val="3772755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solidFill>
                <a:latin typeface="Gill Sans MT" panose="020B0502020104020203" pitchFamily="34" charset="0"/>
              </a:rPr>
              <a:t>ADULT CHRISTIAN FORMATION</a:t>
            </a:r>
          </a:p>
          <a:p>
            <a:pPr>
              <a:spcAft>
                <a:spcPts val="600"/>
              </a:spcAft>
            </a:pPr>
            <a:r>
              <a:rPr lang="en-US" sz="2200" dirty="0">
                <a:solidFill>
                  <a:schemeClr val="tx1"/>
                </a:solidFill>
                <a:latin typeface="Gill Sans MT" panose="020B0502020104020203" pitchFamily="34" charset="0"/>
              </a:rPr>
              <a:t>Discussion</a:t>
            </a:r>
          </a:p>
        </p:txBody>
      </p:sp>
      <p:sp>
        <p:nvSpPr>
          <p:cNvPr id="2" name="Rectangle 1"/>
          <p:cNvSpPr/>
          <p:nvPr/>
        </p:nvSpPr>
        <p:spPr>
          <a:xfrm>
            <a:off x="757646" y="2759586"/>
            <a:ext cx="7746274" cy="1384995"/>
          </a:xfrm>
          <a:prstGeom prst="rect">
            <a:avLst/>
          </a:prstGeom>
        </p:spPr>
        <p:txBody>
          <a:bodyPr wrap="square">
            <a:spAutoFit/>
          </a:bodyPr>
          <a:lstStyle/>
          <a:p>
            <a:pPr algn="ctr" fontAlgn="base">
              <a:lnSpc>
                <a:spcPct val="150000"/>
              </a:lnSpc>
            </a:pPr>
            <a:r>
              <a:rPr lang="en-US" sz="2800" dirty="0">
                <a:solidFill>
                  <a:schemeClr val="tx1"/>
                </a:solidFill>
                <a:latin typeface="Gill Sans MT" panose="020B0502020104020203" pitchFamily="34" charset="0"/>
                <a:ea typeface="Times New Roman" panose="02020603050405020304" pitchFamily="18" charset="0"/>
              </a:rPr>
              <a:t>What did you learn that you didn’t already know?</a:t>
            </a:r>
          </a:p>
          <a:p>
            <a:pPr algn="ctr" fontAlgn="base">
              <a:lnSpc>
                <a:spcPct val="150000"/>
              </a:lnSpc>
            </a:pPr>
            <a:r>
              <a:rPr lang="en-US" sz="2800" dirty="0">
                <a:solidFill>
                  <a:schemeClr val="tx1"/>
                </a:solidFill>
                <a:latin typeface="Gill Sans MT" panose="020B0502020104020203" pitchFamily="34" charset="0"/>
                <a:ea typeface="Times New Roman" panose="02020603050405020304" pitchFamily="18" charset="0"/>
              </a:rPr>
              <a:t>What surprised you? </a:t>
            </a:r>
          </a:p>
        </p:txBody>
      </p:sp>
      <p:sp>
        <p:nvSpPr>
          <p:cNvPr id="8" name="Rectangle 7"/>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53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Human Migration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15" y="1451640"/>
            <a:ext cx="6056894" cy="4731948"/>
          </a:xfrm>
          <a:prstGeom prst="rect">
            <a:avLst/>
          </a:prstGeom>
        </p:spPr>
      </p:pic>
      <p:sp>
        <p:nvSpPr>
          <p:cNvPr id="8" name="Rectangle 7"/>
          <p:cNvSpPr/>
          <p:nvPr/>
        </p:nvSpPr>
        <p:spPr>
          <a:xfrm>
            <a:off x="6651482" y="1451640"/>
            <a:ext cx="2229282" cy="2462213"/>
          </a:xfrm>
          <a:prstGeom prst="rect">
            <a:avLst/>
          </a:prstGeom>
        </p:spPr>
        <p:txBody>
          <a:bodyPr wrap="square">
            <a:spAutoFit/>
          </a:bodyPr>
          <a:lstStyle/>
          <a:p>
            <a:r>
              <a:rPr lang="en-US" dirty="0">
                <a:solidFill>
                  <a:schemeClr val="tx1">
                    <a:lumMod val="95000"/>
                    <a:lumOff val="5000"/>
                  </a:schemeClr>
                </a:solidFill>
                <a:latin typeface="Gill Sans MT" panose="020B0502020104020203" pitchFamily="34" charset="0"/>
              </a:rPr>
              <a:t>The Massacre of the Innocents, 1611</a:t>
            </a:r>
          </a:p>
          <a:p>
            <a:endParaRPr lang="en-US" dirty="0">
              <a:solidFill>
                <a:schemeClr val="tx1">
                  <a:lumMod val="95000"/>
                  <a:lumOff val="5000"/>
                </a:schemeClr>
              </a:solidFill>
              <a:latin typeface="Gill Sans MT" panose="020B0502020104020203" pitchFamily="34" charset="0"/>
            </a:endParaRPr>
          </a:p>
          <a:p>
            <a:r>
              <a:rPr lang="en-US" dirty="0">
                <a:solidFill>
                  <a:schemeClr val="tx1">
                    <a:lumMod val="95000"/>
                    <a:lumOff val="5000"/>
                  </a:schemeClr>
                </a:solidFill>
                <a:latin typeface="Gill Sans MT" panose="020B0502020104020203" pitchFamily="34" charset="0"/>
              </a:rPr>
              <a:t>Peter Paul Rubens</a:t>
            </a:r>
          </a:p>
          <a:p>
            <a:r>
              <a:rPr lang="en-US" dirty="0">
                <a:solidFill>
                  <a:schemeClr val="tx1">
                    <a:lumMod val="95000"/>
                    <a:lumOff val="5000"/>
                  </a:schemeClr>
                </a:solidFill>
                <a:latin typeface="Gill Sans MT" panose="020B0502020104020203" pitchFamily="34" charset="0"/>
              </a:rPr>
              <a:t>(1577-1640)</a:t>
            </a:r>
          </a:p>
          <a:p>
            <a:endParaRPr lang="en-US" dirty="0">
              <a:solidFill>
                <a:schemeClr val="tx1">
                  <a:lumMod val="95000"/>
                  <a:lumOff val="5000"/>
                </a:schemeClr>
              </a:solidFill>
              <a:latin typeface="Gill Sans MT" panose="020B0502020104020203" pitchFamily="34" charset="0"/>
            </a:endParaRPr>
          </a:p>
          <a:p>
            <a:r>
              <a:rPr lang="en-US" dirty="0">
                <a:solidFill>
                  <a:schemeClr val="tx1">
                    <a:lumMod val="95000"/>
                    <a:lumOff val="5000"/>
                  </a:schemeClr>
                </a:solidFill>
                <a:latin typeface="Gill Sans MT" panose="020B0502020104020203" pitchFamily="34" charset="0"/>
              </a:rPr>
              <a:t>Oil on oak</a:t>
            </a:r>
          </a:p>
          <a:p>
            <a:endParaRPr lang="en-US" dirty="0">
              <a:solidFill>
                <a:schemeClr val="tx1">
                  <a:lumMod val="95000"/>
                  <a:lumOff val="5000"/>
                </a:schemeClr>
              </a:solidFill>
              <a:latin typeface="Gill Sans MT" panose="020B0502020104020203" pitchFamily="34" charset="0"/>
            </a:endParaRPr>
          </a:p>
          <a:p>
            <a:r>
              <a:rPr lang="en-US" dirty="0">
                <a:solidFill>
                  <a:schemeClr val="tx1">
                    <a:lumMod val="95000"/>
                    <a:lumOff val="5000"/>
                  </a:schemeClr>
                </a:solidFill>
                <a:latin typeface="Gill Sans MT" panose="020B0502020104020203" pitchFamily="34" charset="0"/>
              </a:rPr>
              <a:t>Art Gallery of Ontario</a:t>
            </a:r>
          </a:p>
          <a:p>
            <a:endParaRPr lang="en-US" dirty="0">
              <a:solidFill>
                <a:schemeClr val="tx1">
                  <a:lumMod val="95000"/>
                  <a:lumOff val="5000"/>
                </a:schemeClr>
              </a:solidFill>
              <a:latin typeface="Gill Sans MT" panose="020B0502020104020203" pitchFamily="34" charset="0"/>
            </a:endParaRPr>
          </a:p>
          <a:p>
            <a:endParaRPr lang="en-US" dirty="0">
              <a:solidFill>
                <a:schemeClr val="bg1">
                  <a:lumMod val="50000"/>
                </a:schemeClr>
              </a:solidFill>
              <a:latin typeface="Gill Sans MT" panose="020B0502020104020203" pitchFamily="34" charset="0"/>
            </a:endParaRP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883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Forced Migration </a:t>
            </a:r>
          </a:p>
        </p:txBody>
      </p:sp>
      <p:sp>
        <p:nvSpPr>
          <p:cNvPr id="2" name="TextBox 1"/>
          <p:cNvSpPr txBox="1"/>
          <p:nvPr/>
        </p:nvSpPr>
        <p:spPr>
          <a:xfrm>
            <a:off x="806451" y="3364001"/>
            <a:ext cx="7531100" cy="584775"/>
          </a:xfrm>
          <a:prstGeom prst="rect">
            <a:avLst/>
          </a:prstGeom>
          <a:noFill/>
        </p:spPr>
        <p:txBody>
          <a:bodyPr wrap="square" rtlCol="0">
            <a:spAutoFit/>
          </a:bodyPr>
          <a:lstStyle/>
          <a:p>
            <a:pPr algn="ctr"/>
            <a:r>
              <a:rPr lang="en-US" sz="3200" dirty="0">
                <a:solidFill>
                  <a:schemeClr val="tx1">
                    <a:lumMod val="95000"/>
                    <a:lumOff val="5000"/>
                  </a:schemeClr>
                </a:solidFill>
                <a:latin typeface="Gill Sans MT" panose="020B0502020104020203" pitchFamily="34" charset="0"/>
              </a:rPr>
              <a:t>How do we respond? </a:t>
            </a:r>
          </a:p>
        </p:txBody>
      </p:sp>
      <p:sp>
        <p:nvSpPr>
          <p:cNvPr id="8" name="Rectangle 7"/>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62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Historical Context: Immigration </a:t>
            </a:r>
            <a:r>
              <a:rPr lang="en-US" sz="2200" dirty="0" err="1">
                <a:solidFill>
                  <a:schemeClr val="tx1">
                    <a:lumMod val="95000"/>
                    <a:lumOff val="5000"/>
                  </a:schemeClr>
                </a:solidFill>
                <a:latin typeface="Gill Sans MT" panose="020B0502020104020203" pitchFamily="34" charset="0"/>
              </a:rPr>
              <a:t>Restrictionism</a:t>
            </a:r>
            <a:r>
              <a:rPr lang="en-US" sz="2200" dirty="0">
                <a:solidFill>
                  <a:schemeClr val="tx1">
                    <a:lumMod val="95000"/>
                    <a:lumOff val="5000"/>
                  </a:schemeClr>
                </a:solidFill>
                <a:latin typeface="Gill Sans MT" panose="020B0502020104020203" pitchFamily="34" charset="0"/>
              </a:rPr>
              <a:t> in the U.S.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07" y="1654333"/>
            <a:ext cx="5227534" cy="4768673"/>
          </a:xfrm>
          <a:prstGeom prst="rect">
            <a:avLst/>
          </a:prstGeom>
        </p:spPr>
      </p:pic>
      <p:sp>
        <p:nvSpPr>
          <p:cNvPr id="9" name="Rectangle 8"/>
          <p:cNvSpPr/>
          <p:nvPr/>
        </p:nvSpPr>
        <p:spPr>
          <a:xfrm>
            <a:off x="5886317" y="1896578"/>
            <a:ext cx="3011216" cy="4093428"/>
          </a:xfrm>
          <a:prstGeom prst="rect">
            <a:avLst/>
          </a:prstGeom>
        </p:spPr>
        <p:txBody>
          <a:bodyPr wrap="square">
            <a:spAutoFit/>
          </a:bodyPr>
          <a:lstStyle/>
          <a:p>
            <a:r>
              <a:rPr lang="en-US" sz="2000" b="1" dirty="0">
                <a:solidFill>
                  <a:schemeClr val="bg2">
                    <a:lumMod val="50000"/>
                  </a:schemeClr>
                </a:solidFill>
                <a:latin typeface="Gill Sans MT" panose="020B0502020104020203" pitchFamily="34" charset="0"/>
              </a:rPr>
              <a:t>Problem Solved</a:t>
            </a:r>
          </a:p>
          <a:p>
            <a:r>
              <a:rPr lang="en-US" sz="2000" dirty="0">
                <a:solidFill>
                  <a:schemeClr val="bg2">
                    <a:lumMod val="50000"/>
                  </a:schemeClr>
                </a:solidFill>
                <a:latin typeface="Gill Sans MT" panose="020B0502020104020203" pitchFamily="34" charset="0"/>
              </a:rPr>
              <a:t>An Irishman and a Chinese man devour Uncle Sam. Then the Chinese man eats the Irishman and steals his hat.</a:t>
            </a:r>
          </a:p>
          <a:p>
            <a:endParaRPr lang="en-US" sz="2000" dirty="0">
              <a:solidFill>
                <a:schemeClr val="bg2">
                  <a:lumMod val="50000"/>
                </a:schemeClr>
              </a:solidFill>
              <a:latin typeface="Gill Sans MT" panose="020B0502020104020203" pitchFamily="34" charset="0"/>
            </a:endParaRPr>
          </a:p>
          <a:p>
            <a:r>
              <a:rPr lang="en-US" sz="2000" dirty="0">
                <a:solidFill>
                  <a:schemeClr val="bg2">
                    <a:lumMod val="50000"/>
                  </a:schemeClr>
                </a:solidFill>
                <a:latin typeface="Gill Sans MT" panose="020B0502020104020203" pitchFamily="34" charset="0"/>
              </a:rPr>
              <a:t>Caption reads: “The Great Fear of the Period: That Uncle Sam may be Swallowed by Foreigners.”</a:t>
            </a:r>
          </a:p>
          <a:p>
            <a:endParaRPr lang="en-US" sz="2000" dirty="0">
              <a:solidFill>
                <a:schemeClr val="bg2">
                  <a:lumMod val="50000"/>
                </a:schemeClr>
              </a:solidFill>
              <a:latin typeface="Gill Sans MT" panose="020B0502020104020203" pitchFamily="34" charset="0"/>
            </a:endParaRPr>
          </a:p>
          <a:p>
            <a:r>
              <a:rPr lang="en-US" sz="2000" dirty="0">
                <a:solidFill>
                  <a:schemeClr val="bg2">
                    <a:lumMod val="50000"/>
                  </a:schemeClr>
                </a:solidFill>
                <a:latin typeface="Gill Sans MT" panose="020B0502020104020203" pitchFamily="34" charset="0"/>
              </a:rPr>
              <a:t>Image: Library of Congress</a:t>
            </a:r>
          </a:p>
        </p:txBody>
      </p:sp>
      <p:sp>
        <p:nvSpPr>
          <p:cNvPr id="10" name="Rectangle 9"/>
          <p:cNvSpPr/>
          <p:nvPr/>
        </p:nvSpPr>
        <p:spPr>
          <a:xfrm>
            <a:off x="0" y="1086556"/>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76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Historical Context: Immigration </a:t>
            </a:r>
            <a:r>
              <a:rPr lang="en-US" sz="2200" dirty="0" err="1">
                <a:solidFill>
                  <a:schemeClr val="tx1">
                    <a:lumMod val="95000"/>
                    <a:lumOff val="5000"/>
                  </a:schemeClr>
                </a:solidFill>
                <a:latin typeface="Gill Sans MT" panose="020B0502020104020203" pitchFamily="34" charset="0"/>
              </a:rPr>
              <a:t>Restrictionism</a:t>
            </a:r>
            <a:r>
              <a:rPr lang="en-US" sz="2200" dirty="0">
                <a:solidFill>
                  <a:schemeClr val="tx1">
                    <a:lumMod val="95000"/>
                    <a:lumOff val="5000"/>
                  </a:schemeClr>
                </a:solidFill>
                <a:latin typeface="Gill Sans MT" panose="020B0502020104020203" pitchFamily="34" charset="0"/>
              </a:rPr>
              <a:t> in the U.S.</a:t>
            </a:r>
          </a:p>
        </p:txBody>
      </p:sp>
      <p:sp>
        <p:nvSpPr>
          <p:cNvPr id="8" name="Rectangle 7"/>
          <p:cNvSpPr/>
          <p:nvPr/>
        </p:nvSpPr>
        <p:spPr>
          <a:xfrm>
            <a:off x="4110377" y="1987686"/>
            <a:ext cx="5033623" cy="3847207"/>
          </a:xfrm>
          <a:prstGeom prst="rect">
            <a:avLst/>
          </a:prstGeom>
        </p:spPr>
        <p:txBody>
          <a:bodyPr wrap="square">
            <a:spAutoFit/>
          </a:bodyPr>
          <a:lstStyle/>
          <a:p>
            <a:r>
              <a:rPr lang="en-US" sz="2500" dirty="0">
                <a:solidFill>
                  <a:schemeClr val="bg2">
                    <a:lumMod val="50000"/>
                  </a:schemeClr>
                </a:solidFill>
                <a:latin typeface="Gill Sans MT" panose="020B0502020104020203" pitchFamily="34" charset="0"/>
              </a:rPr>
              <a:t>Emergency Quota Act of 1921</a:t>
            </a:r>
          </a:p>
          <a:p>
            <a:endParaRPr lang="en-US" i="1" dirty="0">
              <a:solidFill>
                <a:schemeClr val="bg2">
                  <a:lumMod val="50000"/>
                </a:schemeClr>
              </a:solidFill>
              <a:latin typeface="Gill Sans MT" panose="020B0502020104020203" pitchFamily="34" charset="0"/>
            </a:endParaRPr>
          </a:p>
          <a:p>
            <a:r>
              <a:rPr lang="en-US" i="1" dirty="0">
                <a:solidFill>
                  <a:schemeClr val="bg2">
                    <a:lumMod val="50000"/>
                  </a:schemeClr>
                </a:solidFill>
                <a:latin typeface="Gill Sans MT" panose="020B0502020104020203" pitchFamily="34" charset="0"/>
              </a:rPr>
              <a:t>Cartoon depicts Uncle Sam implementing the Emergency Quota Act, which limited the annual number of immigrants admitted from any country to 3% of the number of persons from that country already living in the United States according to the census of 1910.</a:t>
            </a:r>
          </a:p>
          <a:p>
            <a:endParaRPr lang="en-US" sz="2500" dirty="0">
              <a:solidFill>
                <a:schemeClr val="bg2">
                  <a:lumMod val="50000"/>
                </a:schemeClr>
              </a:solidFill>
              <a:latin typeface="Gill Sans MT" panose="020B0502020104020203" pitchFamily="34" charset="0"/>
            </a:endParaRPr>
          </a:p>
          <a:p>
            <a:r>
              <a:rPr lang="en-US" sz="2500" dirty="0">
                <a:solidFill>
                  <a:schemeClr val="bg2">
                    <a:lumMod val="50000"/>
                  </a:schemeClr>
                </a:solidFill>
                <a:latin typeface="Gill Sans MT" panose="020B0502020104020203" pitchFamily="34" charset="0"/>
              </a:rPr>
              <a:t>National Origins Formula of 1929</a:t>
            </a:r>
          </a:p>
          <a:p>
            <a:endParaRPr lang="en-US" sz="2500" dirty="0">
              <a:solidFill>
                <a:schemeClr val="bg2">
                  <a:lumMod val="50000"/>
                </a:schemeClr>
              </a:solidFill>
              <a:latin typeface="Gill Sans MT" panose="020B0502020104020203" pitchFamily="34" charset="0"/>
            </a:endParaRPr>
          </a:p>
          <a:p>
            <a:r>
              <a:rPr lang="en-US" i="1" dirty="0">
                <a:solidFill>
                  <a:schemeClr val="bg2">
                    <a:lumMod val="50000"/>
                  </a:schemeClr>
                </a:solidFill>
                <a:latin typeface="Gill Sans MT" panose="020B0502020104020203" pitchFamily="34" charset="0"/>
              </a:rPr>
              <a:t>Capped immigration at 150,000 annually and barred all Asian immigration.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23" y="1397432"/>
            <a:ext cx="3593444" cy="5102690"/>
          </a:xfrm>
          <a:prstGeom prst="rect">
            <a:avLst/>
          </a:prstGeom>
        </p:spPr>
      </p:pic>
      <p:sp>
        <p:nvSpPr>
          <p:cNvPr id="10" name="Rectangle 9"/>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2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233" y="96604"/>
            <a:ext cx="7015167" cy="846386"/>
          </a:xfrm>
          <a:prstGeom prst="rect">
            <a:avLst/>
          </a:prstGeom>
          <a:noFill/>
        </p:spPr>
        <p:txBody>
          <a:bodyPr wrap="square" rtlCol="0">
            <a:spAutoFit/>
          </a:bodyPr>
          <a:lstStyle/>
          <a:p>
            <a:pPr>
              <a:spcAft>
                <a:spcPts val="600"/>
              </a:spcAft>
            </a:pPr>
            <a:r>
              <a:rPr lang="en-US" sz="2200" dirty="0">
                <a:solidFill>
                  <a:schemeClr val="tx1">
                    <a:lumMod val="95000"/>
                    <a:lumOff val="5000"/>
                  </a:schemeClr>
                </a:solidFill>
                <a:latin typeface="Gill Sans MT" panose="020B0502020104020203" pitchFamily="34" charset="0"/>
              </a:rPr>
              <a:t>ADULT CHRISTIAN FORMATION</a:t>
            </a:r>
          </a:p>
          <a:p>
            <a:pPr>
              <a:spcAft>
                <a:spcPts val="600"/>
              </a:spcAft>
            </a:pPr>
            <a:r>
              <a:rPr lang="en-US" sz="2200" dirty="0">
                <a:solidFill>
                  <a:schemeClr val="tx1">
                    <a:lumMod val="95000"/>
                    <a:lumOff val="5000"/>
                  </a:schemeClr>
                </a:solidFill>
                <a:latin typeface="Gill Sans MT" panose="020B0502020104020203" pitchFamily="34" charset="0"/>
              </a:rPr>
              <a:t>Historical Context: The Church’s Response</a:t>
            </a:r>
          </a:p>
        </p:txBody>
      </p:sp>
      <p:sp>
        <p:nvSpPr>
          <p:cNvPr id="8" name="TextBox 7"/>
          <p:cNvSpPr txBox="1"/>
          <p:nvPr/>
        </p:nvSpPr>
        <p:spPr>
          <a:xfrm>
            <a:off x="355601" y="1356090"/>
            <a:ext cx="8432800" cy="5940088"/>
          </a:xfrm>
          <a:prstGeom prst="rect">
            <a:avLst/>
          </a:prstGeom>
          <a:noFill/>
        </p:spPr>
        <p:txBody>
          <a:bodyPr wrap="square" rtlCol="0">
            <a:spAutoFit/>
          </a:bodyPr>
          <a:lstStyle/>
          <a:p>
            <a:r>
              <a:rPr lang="en-US" sz="2800" i="1" dirty="0">
                <a:solidFill>
                  <a:schemeClr val="tx1">
                    <a:lumMod val="95000"/>
                    <a:lumOff val="5000"/>
                  </a:schemeClr>
                </a:solidFill>
                <a:latin typeface="Gill Sans MT" panose="020B0502020104020203" pitchFamily="34" charset="0"/>
                <a:cs typeface="Times New Roman" panose="02020603050405020304" pitchFamily="18" charset="0"/>
              </a:rPr>
              <a:t>“As Christians, we can only take one stand… We can act as sponsors for individuals or families [fleeing Germany]; we can sign the necessary affidavits so that these refugees can be admitted under the quota; we can give generously for their maintenance and relief; we can stand firmly in opposition to the voice of the devil heard in the anti-Semitic propaganda which is such an insidious evil in our midst; we can show a willingness to make a real sacrifice, without whimpering, as we show forth Christ’s love for these great sufferers of our day.” </a:t>
            </a:r>
          </a:p>
          <a:p>
            <a:endParaRPr lang="en-US" sz="1200" i="1" dirty="0">
              <a:solidFill>
                <a:schemeClr val="tx1">
                  <a:lumMod val="95000"/>
                  <a:lumOff val="5000"/>
                </a:schemeClr>
              </a:solidFill>
              <a:latin typeface="Gill Sans MT" panose="020B0502020104020203" pitchFamily="34" charset="0"/>
              <a:cs typeface="Times New Roman" panose="02020603050405020304" pitchFamily="18" charset="0"/>
            </a:endParaRPr>
          </a:p>
          <a:p>
            <a:r>
              <a:rPr lang="en-US" sz="2500" dirty="0">
                <a:solidFill>
                  <a:schemeClr val="tx1">
                    <a:lumMod val="95000"/>
                    <a:lumOff val="5000"/>
                  </a:schemeClr>
                </a:solidFill>
                <a:latin typeface="Gill Sans MT" panose="020B0502020104020203" pitchFamily="34" charset="0"/>
                <a:cs typeface="Times New Roman" panose="02020603050405020304" pitchFamily="18" charset="0"/>
              </a:rPr>
              <a:t>– The Rt. Rev. Henry W. Hobson, II, Diocese of Southern Ohio (Bishop of Southern Ohio from 1930 to 1959) </a:t>
            </a:r>
          </a:p>
          <a:p>
            <a:endParaRPr lang="en-US" sz="2500" dirty="0">
              <a:solidFill>
                <a:schemeClr val="bg1">
                  <a:lumMod val="50000"/>
                </a:schemeClr>
              </a:solidFill>
              <a:latin typeface="Gill Sans MT" panose="020B0502020104020203" pitchFamily="34" charset="0"/>
              <a:cs typeface="Times New Roman" panose="02020603050405020304" pitchFamily="18" charset="0"/>
            </a:endParaRPr>
          </a:p>
        </p:txBody>
      </p:sp>
      <p:sp>
        <p:nvSpPr>
          <p:cNvPr id="9" name="Rectangle 8"/>
          <p:cNvSpPr/>
          <p:nvPr/>
        </p:nvSpPr>
        <p:spPr>
          <a:xfrm>
            <a:off x="0" y="1059124"/>
            <a:ext cx="9144001" cy="4571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29721"/>
            <a:ext cx="9144001" cy="128279"/>
          </a:xfrm>
          <a:prstGeom prst="rect">
            <a:avLst/>
          </a:prstGeom>
          <a:ln>
            <a:solidFill>
              <a:srgbClr val="201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42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a:stretch/>
        </p:blipFill>
        <p:spPr>
          <a:xfrm>
            <a:off x="8166100" y="96838"/>
            <a:ext cx="977900" cy="1027112"/>
          </a:xfrm>
        </p:spPr>
      </p:pic>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124228"/>
            <a:ext cx="9144000" cy="54474"/>
          </a:xfrm>
          <a:prstGeom prst="rect">
            <a:avLst/>
          </a:prstGeom>
        </p:spPr>
      </p:pic>
      <p:sp>
        <p:nvSpPr>
          <p:cNvPr id="7" name="TextBox 6"/>
          <p:cNvSpPr txBox="1"/>
          <p:nvPr/>
        </p:nvSpPr>
        <p:spPr>
          <a:xfrm>
            <a:off x="122233" y="96604"/>
            <a:ext cx="7015167" cy="1261884"/>
          </a:xfrm>
          <a:prstGeom prst="rect">
            <a:avLst/>
          </a:prstGeom>
          <a:noFill/>
        </p:spPr>
        <p:txBody>
          <a:bodyPr wrap="square" rtlCol="0">
            <a:spAutoFit/>
          </a:bodyPr>
          <a:lstStyle/>
          <a:p>
            <a:pPr>
              <a:spcAft>
                <a:spcPts val="600"/>
              </a:spcAft>
            </a:pPr>
            <a:r>
              <a:rPr lang="en-US" sz="2200" dirty="0">
                <a:solidFill>
                  <a:schemeClr val="bg1">
                    <a:lumMod val="50000"/>
                  </a:schemeClr>
                </a:solidFill>
                <a:latin typeface="Gill Sans MT" panose="020B0502020104020203" pitchFamily="34" charset="0"/>
              </a:rPr>
              <a:t>EPIPHANY 2018 ADULT CHRISTIAN FORMATION</a:t>
            </a:r>
          </a:p>
          <a:p>
            <a:pPr>
              <a:spcAft>
                <a:spcPts val="600"/>
              </a:spcAft>
            </a:pPr>
            <a:endParaRPr lang="en-US" sz="2200" dirty="0">
              <a:solidFill>
                <a:schemeClr val="bg1">
                  <a:lumMod val="50000"/>
                </a:schemeClr>
              </a:solidFill>
              <a:latin typeface="Gill Sans MT" panose="020B0502020104020203" pitchFamily="34" charset="0"/>
            </a:endParaRPr>
          </a:p>
          <a:p>
            <a:pPr>
              <a:spcAft>
                <a:spcPts val="600"/>
              </a:spcAft>
            </a:pPr>
            <a:endParaRPr lang="en-US" sz="2200" dirty="0">
              <a:solidFill>
                <a:schemeClr val="bg1">
                  <a:lumMod val="50000"/>
                </a:schemeClr>
              </a:solidFill>
              <a:latin typeface="Gill Sans MT" panose="020B0502020104020203" pitchFamily="34" charset="0"/>
            </a:endParaRPr>
          </a:p>
        </p:txBody>
      </p:sp>
      <p:pic>
        <p:nvPicPr>
          <p:cNvPr id="8" name="Picture 2" descr="The &quot;St. Louis,&quot; carrying Jewish refugees from Nazi Germany, arrives in the port of Antwerp after Cuba and the United States denied it landing. Belgium, June 17, 19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0183"/>
            <a:ext cx="9153524" cy="63813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6676" y="6331133"/>
            <a:ext cx="9010649" cy="461665"/>
          </a:xfrm>
          <a:prstGeom prst="rect">
            <a:avLst/>
          </a:prstGeom>
          <a:noFill/>
        </p:spPr>
        <p:txBody>
          <a:bodyPr wrap="square" rtlCol="0">
            <a:spAutoFit/>
          </a:bodyPr>
          <a:lstStyle/>
          <a:p>
            <a:r>
              <a:rPr lang="en-US" sz="1200" dirty="0">
                <a:latin typeface="Gill Sans MT" panose="020B0502020104020203" pitchFamily="34" charset="0"/>
              </a:rPr>
              <a:t>The "St. Louis," carrying Jewish refugees from Nazi Germany, arrives in the port of Antwerp after Cuba and the United States denied it landing. Belgium, June 17, 1939. </a:t>
            </a:r>
            <a:r>
              <a:rPr lang="en-US" sz="1200" i="1" dirty="0">
                <a:latin typeface="Gill Sans MT" panose="020B0502020104020203" pitchFamily="34" charset="0"/>
              </a:rPr>
              <a:t>— </a:t>
            </a:r>
            <a:r>
              <a:rPr lang="en-US" sz="1200" i="1" dirty="0" err="1">
                <a:latin typeface="Gill Sans MT" panose="020B0502020104020203" pitchFamily="34" charset="0"/>
              </a:rPr>
              <a:t>Bibliotheque</a:t>
            </a:r>
            <a:r>
              <a:rPr lang="en-US" sz="1200" i="1" dirty="0">
                <a:latin typeface="Gill Sans MT" panose="020B0502020104020203" pitchFamily="34" charset="0"/>
              </a:rPr>
              <a:t> </a:t>
            </a:r>
            <a:r>
              <a:rPr lang="en-US" sz="1200" i="1" dirty="0" err="1">
                <a:latin typeface="Gill Sans MT" panose="020B0502020104020203" pitchFamily="34" charset="0"/>
              </a:rPr>
              <a:t>Historique</a:t>
            </a:r>
            <a:r>
              <a:rPr lang="en-US" sz="1200" i="1" dirty="0">
                <a:latin typeface="Gill Sans MT" panose="020B0502020104020203" pitchFamily="34" charset="0"/>
              </a:rPr>
              <a:t> de la Ville de Paris | </a:t>
            </a:r>
            <a:r>
              <a:rPr lang="en-US" sz="1200" dirty="0">
                <a:latin typeface="Gill Sans MT" panose="020B0502020104020203" pitchFamily="34" charset="0"/>
                <a:hlinkClick r:id="rId6"/>
              </a:rPr>
              <a:t>Website of the US Holocaust Memorial Museum</a:t>
            </a:r>
            <a:endParaRPr lang="en-US" sz="1200" dirty="0">
              <a:latin typeface="Gill Sans MT" panose="020B0502020104020203" pitchFamily="34" charset="0"/>
            </a:endParaRPr>
          </a:p>
        </p:txBody>
      </p:sp>
    </p:spTree>
    <p:extLst>
      <p:ext uri="{BB962C8B-B14F-4D97-AF65-F5344CB8AC3E}">
        <p14:creationId xmlns:p14="http://schemas.microsoft.com/office/powerpoint/2010/main" val="48428435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2060"/>
      </a:accent1>
      <a:accent2>
        <a:srgbClr val="FFD965"/>
      </a:accent2>
      <a:accent3>
        <a:srgbClr val="C00000"/>
      </a:accent3>
      <a:accent4>
        <a:srgbClr val="FFFFFF"/>
      </a:accent4>
      <a:accent5>
        <a:srgbClr val="FFFFFF"/>
      </a:accent5>
      <a:accent6>
        <a:srgbClr val="FFFFFF"/>
      </a:accent6>
      <a:hlink>
        <a:srgbClr val="002060"/>
      </a:hlink>
      <a:folHlink>
        <a:srgbClr val="002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D78E9578728948BAC592E54444C79E" ma:contentTypeVersion="21" ma:contentTypeDescription="Create a new document." ma:contentTypeScope="" ma:versionID="9f690f0863b3f88a4ff93affb190cb2e">
  <xsd:schema xmlns:xsd="http://www.w3.org/2001/XMLSchema" xmlns:xs="http://www.w3.org/2001/XMLSchema" xmlns:p="http://schemas.microsoft.com/office/2006/metadata/properties" xmlns:ns2="000f7d37-8bb8-470f-ba56-ac39936bb4ef" xmlns:ns3="4eda79ae-a5d1-4e86-87ea-9bcd36f59ec8" targetNamespace="http://schemas.microsoft.com/office/2006/metadata/properties" ma:root="true" ma:fieldsID="6e30fd6dfb2623dc62648cdcc54c5ed4" ns2:_="" ns3:_="">
    <xsd:import namespace="000f7d37-8bb8-470f-ba56-ac39936bb4ef"/>
    <xsd:import namespace="4eda79ae-a5d1-4e86-87ea-9bcd36f59ec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0f7d37-8bb8-470f-ba56-ac39936bb4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0fc777e1-d448-4d1b-9149-61e8efc7b24e}" ma:internalName="TaxCatchAll" ma:showField="CatchAllData" ma:web="000f7d37-8bb8-470f-ba56-ac39936bb4e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eda79ae-a5d1-4e86-87ea-9bcd36f59ec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d176af1-bef1-43e8-bc6f-90d18e8b83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da79ae-a5d1-4e86-87ea-9bcd36f59ec8">
      <Terms xmlns="http://schemas.microsoft.com/office/infopath/2007/PartnerControls"/>
    </lcf76f155ced4ddcb4097134ff3c332f>
    <TaxCatchAll xmlns="000f7d37-8bb8-470f-ba56-ac39936bb4ef" xsi:nil="true"/>
  </documentManagement>
</p:properties>
</file>

<file path=customXml/itemProps1.xml><?xml version="1.0" encoding="utf-8"?>
<ds:datastoreItem xmlns:ds="http://schemas.openxmlformats.org/officeDocument/2006/customXml" ds:itemID="{2479CD15-C8FF-4978-AFD9-BDC3CD7CF5F0}"/>
</file>

<file path=customXml/itemProps2.xml><?xml version="1.0" encoding="utf-8"?>
<ds:datastoreItem xmlns:ds="http://schemas.openxmlformats.org/officeDocument/2006/customXml" ds:itemID="{80D43641-A431-41A8-A907-12C05CBC559C}"/>
</file>

<file path=customXml/itemProps3.xml><?xml version="1.0" encoding="utf-8"?>
<ds:datastoreItem xmlns:ds="http://schemas.openxmlformats.org/officeDocument/2006/customXml" ds:itemID="{48A81D9E-FFFF-40D8-AE1E-DD937F45F5C4}"/>
</file>

<file path=docProps/app.xml><?xml version="1.0" encoding="utf-8"?>
<Properties xmlns="http://schemas.openxmlformats.org/officeDocument/2006/extended-properties" xmlns:vt="http://schemas.openxmlformats.org/officeDocument/2006/docPropsVTypes">
  <Template/>
  <TotalTime>0</TotalTime>
  <Words>3359</Words>
  <Application>Microsoft Office PowerPoint</Application>
  <PresentationFormat>On-screen Show (4:3)</PresentationFormat>
  <Paragraphs>211</Paragraphs>
  <Slides>33</Slides>
  <Notes>33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Gill Sans MT</vt:lpstr>
      <vt:lpstr>Open Sans</vt:lpstr>
      <vt:lpstr>Calibri</vt:lpstr>
      <vt:lpstr>Arial</vt:lpstr>
      <vt:lpstr>proxima_nova</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2023-11-21T21:01:26Z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0x0101005BD78E9578728948BAC592E54444C79E</vt:lpwstr>
  </property>
</Properties>
</file>